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quickStyle3.xml" ContentType="application/vnd.openxmlformats-officedocument.drawingml.diagramStyle+xml"/>
  <Override PartName="/ppt/diagrams/colors2.xml" ContentType="application/vnd.openxmlformats-officedocument.drawingml.diagramColors+xml"/>
  <Override PartName="/ppt/diagrams/drawing3.xml" ContentType="application/vnd.ms-office.drawingml.diagramDrawing+xml"/>
  <Override PartName="/ppt/diagrams/colors3.xml" ContentType="application/vnd.openxmlformats-officedocument.drawingml.diagramColors+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data2.xml" ContentType="application/vnd.openxmlformats-officedocument.drawingml.diagramData+xml"/>
  <Override PartName="/ppt/diagrams/layout3.xml" ContentType="application/vnd.openxmlformats-officedocument.drawingml.diagramLayout+xml"/>
  <Override PartName="/ppt/diagrams/colors1.xml" ContentType="application/vnd.openxmlformats-officedocument.drawingml.diagramColors+xml"/>
  <Override PartName="/ppt/diagrams/quickStyle2.xml" ContentType="application/vnd.openxmlformats-officedocument.drawingml.diagramStyle+xml"/>
  <Override PartName="/ppt/diagrams/drawing2.xml" ContentType="application/vnd.ms-office.drawingml.diagramDrawing+xml"/>
  <Override PartName="/ppt/diagrams/_rels/drawing3.xml.rels" ContentType="application/vnd.openxmlformats-package.relationships+xml"/>
  <Override PartName="/ppt/diagrams/_rels/data1.xml.rels" ContentType="application/vnd.openxmlformats-package.relationships+xml"/>
  <Override PartName="/ppt/diagrams/_rels/drawing1.xml.rels" ContentType="application/vnd.openxmlformats-package.relationships+xml"/>
  <Override PartName="/ppt/diagrams/_rels/data3.xml.rels" ContentType="application/vnd.openxmlformats-package.relationships+xml"/>
  <Override PartName="/ppt/diagrams/data3.xml" ContentType="application/vnd.openxmlformats-officedocument.drawingml.diagramData+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50.jpeg" ContentType="image/jpeg"/>
  <Override PartName="/ppt/media/OOXDiagramDataRels3_1.svg" ContentType="image/svg"/>
  <Override PartName="/ppt/media/image47.gif" ContentType="image/gif"/>
  <Override PartName="/ppt/media/OOXDiagramDataRels1_3.svg" ContentType="image/svg"/>
  <Override PartName="/ppt/media/image46.png" ContentType="image/png"/>
  <Override PartName="/ppt/media/image45.png" ContentType="image/png"/>
  <Override PartName="/ppt/media/OOXDiagramDataRels1_1.svg" ContentType="image/svg"/>
  <Override PartName="/ppt/media/image44.png" ContentType="image/png"/>
  <Override PartName="/ppt/media/image41.png" ContentType="image/png"/>
  <Override PartName="/ppt/media/image40.png" ContentType="image/png"/>
  <Override PartName="/ppt/media/image43.png" ContentType="image/png"/>
  <Override PartName="/ppt/media/image39.tif" ContentType="image/tiff"/>
  <Override PartName="/ppt/media/OOXDiagramDataRels1_2.png" ContentType="image/png"/>
  <Override PartName="/ppt/media/image42.png" ContentType="image/png"/>
  <Override PartName="/ppt/media/image38.tif" ContentType="image/tiff"/>
  <Override PartName="/ppt/media/image36.png" ContentType="image/png"/>
  <Override PartName="/ppt/media/OOXDiagramDataRels3_0.png" ContentType="image/png"/>
  <Override PartName="/ppt/media/OOXDiagramDataRels1_0.png" ContentType="image/png"/>
  <Override PartName="/ppt/media/image37.jpeg" ContentType="image/jpeg"/>
  <Override PartName="/ppt/media/image20.png" ContentType="image/png"/>
  <Override PartName="/ppt/media/image34.tif" ContentType="image/tiff"/>
  <Override PartName="/ppt/media/image31.jpeg" ContentType="image/jpeg"/>
  <Override PartName="/ppt/media/image30.jpeg" ContentType="image/jpeg"/>
  <Override PartName="/ppt/media/image9.png" ContentType="image/png"/>
  <Override PartName="/ppt/media/OOXDiagramDataRels1_7.svg" ContentType="image/svg"/>
  <Override PartName="/ppt/media/image63.png" ContentType="image/png"/>
  <Override PartName="/ppt/media/image13.png" ContentType="image/png"/>
  <Override PartName="/ppt/media/image1.png" ContentType="image/png"/>
  <Override PartName="/ppt/media/OOXDiagramDrawingRels1_7.svg" ContentType="image/svg"/>
  <Override PartName="/ppt/media/image8.png" ContentType="image/png"/>
  <Override PartName="/ppt/media/image85.png" ContentType="image/png"/>
  <Override PartName="/ppt/media/image12.png" ContentType="image/png"/>
  <Override PartName="/ppt/media/OOXDiagramDrawingRels3_5.svg" ContentType="image/svg"/>
  <Override PartName="/ppt/media/image7.png" ContentType="image/png"/>
  <Override PartName="/ppt/media/image19.png" ContentType="image/png"/>
  <Override PartName="/ppt/media/image84.png" ContentType="image/png"/>
  <Override PartName="/ppt/media/OOXDiagramDataRels1_5.svg" ContentType="image/svg"/>
  <Override PartName="/ppt/media/image61.png" ContentType="image/png"/>
  <Override PartName="/ppt/media/image48.png" ContentType="image/png"/>
  <Override PartName="/ppt/media/image11.png" ContentType="image/png"/>
  <Override PartName="/ppt/media/OOXDiagramDrawingRels1_5.svg" ContentType="image/svg"/>
  <Override PartName="/ppt/media/OOXDiagramDataRels1_6.png" ContentType="image/png"/>
  <Override PartName="/ppt/media/image6.png" ContentType="image/png"/>
  <Override PartName="/ppt/media/image18.png" ContentType="image/png"/>
  <Override PartName="/ppt/media/image83.png" ContentType="image/png"/>
  <Override PartName="/ppt/media/image29.png" ContentType="image/png"/>
  <Override PartName="/ppt/media/image10.png" ContentType="image/png"/>
  <Override PartName="/ppt/media/OOXDiagramDrawingRels3_3.svg" ContentType="image/svg"/>
  <Override PartName="/ppt/media/image5.png" ContentType="image/png"/>
  <Override PartName="/ppt/media/image17.png" ContentType="image/png"/>
  <Override PartName="/ppt/media/image82.png" ContentType="image/png"/>
  <Override PartName="/ppt/media/image35.gif" ContentType="image/gif"/>
  <Override PartName="/ppt/media/OOXDiagramDataRels3_2.png" ContentType="image/png"/>
  <Override PartName="/ppt/media/image28.png" ContentType="image/png"/>
  <Override PartName="/ppt/media/OOXDiagramDataRels1_4.png" ContentType="image/png"/>
  <Override PartName="/ppt/media/image4.png" ContentType="image/png"/>
  <Override PartName="/ppt/media/image16.png" ContentType="image/png"/>
  <Override PartName="/ppt/media/image81.png" ContentType="image/png"/>
  <Override PartName="/ppt/media/image27.png" ContentType="image/png"/>
  <Override PartName="/ppt/media/image33.png" ContentType="image/png"/>
  <Override PartName="/ppt/media/image86.jpeg" ContentType="image/jpeg"/>
  <Override PartName="/ppt/media/image73.png" ContentType="image/png"/>
  <Override PartName="/ppt/media/image75.png" ContentType="image/png"/>
  <Override PartName="/ppt/media/OOXDiagramDataRels3_7.svg" ContentType="image/svg"/>
  <Override PartName="/ppt/media/image64.png" ContentType="image/png"/>
  <Override PartName="/ppt/media/OOXDiagramDataRels3_5.svg" ContentType="image/svg"/>
  <Override PartName="/ppt/media/image62.png" ContentType="image/png"/>
  <Override PartName="/ppt/media/OOXDiagramDrawingRels3_6.png" ContentType="image/png"/>
  <Override PartName="/ppt/media/image57.png" ContentType="image/png"/>
  <Override PartName="/ppt/media/image58.png" ContentType="image/png"/>
  <Override PartName="/ppt/media/image21.png" ContentType="image/png"/>
  <Override PartName="/ppt/media/image59.png" ContentType="image/png"/>
  <Override PartName="/ppt/media/image22.png" ContentType="image/png"/>
  <Override PartName="/ppt/media/OOXDiagramDataRels3_6.png" ContentType="image/png"/>
  <Override PartName="/ppt/media/image65.png" ContentType="image/png"/>
  <Override PartName="/ppt/media/image66.png" ContentType="image/png"/>
  <Override PartName="/ppt/media/image67.png" ContentType="image/png"/>
  <Override PartName="/ppt/media/image87.png" ContentType="image/png"/>
  <Override PartName="/ppt/media/OOXDiagramDataRels3_4.png" ContentType="image/png"/>
  <Override PartName="/ppt/media/image32.jpeg" ContentType="image/jpeg"/>
  <Override PartName="/ppt/media/image78.png" ContentType="image/png"/>
  <Override PartName="/ppt/media/OOXDiagramDrawingRels3_1.svg" ContentType="image/svg"/>
  <Override PartName="/ppt/media/image79.png" ContentType="image/png"/>
  <Override PartName="/ppt/media/image77.png" ContentType="image/png"/>
  <Override PartName="/ppt/media/image76.png" ContentType="image/png"/>
  <Override PartName="/ppt/media/image74.png" ContentType="image/png"/>
  <Override PartName="/ppt/media/image72.png" ContentType="image/png"/>
  <Override PartName="/ppt/media/image68.png" ContentType="image/png"/>
  <Override PartName="/ppt/media/image70.png" ContentType="image/png"/>
  <Override PartName="/ppt/media/image71.png" ContentType="image/png"/>
  <Override PartName="/ppt/media/image60.png" ContentType="image/png"/>
  <Override PartName="/ppt/media/OOXDiagramDataRels3_3.svg" ContentType="image/svg"/>
  <Override PartName="/ppt/media/image69.png" ContentType="image/png"/>
  <Override PartName="/ppt/media/image55.png" ContentType="image/png"/>
  <Override PartName="/ppt/media/OOXDiagramDrawingRels3_4.png" ContentType="image/png"/>
  <Override PartName="/ppt/media/image53.png" ContentType="image/png"/>
  <Override PartName="/ppt/media/OOXDiagramDrawingRels3_2.png" ContentType="image/png"/>
  <Override PartName="/ppt/media/image51.png" ContentType="image/png"/>
  <Override PartName="/ppt/media/OOXDiagramDrawingRels3_0.png" ContentType="image/png"/>
  <Override PartName="/ppt/media/OOXDiagramDrawingRels1_6.png" ContentType="image/png"/>
  <Override PartName="/ppt/media/image56.png" ContentType="image/png"/>
  <Override PartName="/ppt/media/OOXDiagramDrawingRels1_4.png" ContentType="image/png"/>
  <Override PartName="/ppt/media/image54.png" ContentType="image/png"/>
  <Override PartName="/ppt/media/OOXDiagramDrawingRels1_3.svg" ContentType="image/svg"/>
  <Override PartName="/ppt/media/image52.png" ContentType="image/png"/>
  <Override PartName="/ppt/media/OOXDiagramDrawingRels1_2.png" ContentType="image/png"/>
  <Override PartName="/ppt/media/image26.png" ContentType="image/png"/>
  <Override PartName="/ppt/media/OOXDiagramDrawingRels1_1.svg" ContentType="image/svg"/>
  <Override PartName="/ppt/media/image23.png" ContentType="image/png"/>
  <Override PartName="/ppt/media/image49.jpeg" ContentType="image/jpeg"/>
  <Override PartName="/ppt/media/image24.png" ContentType="image/png"/>
  <Override PartName="/ppt/media/OOXDiagramDrawingRels1_0.png" ContentType="image/png"/>
  <Override PartName="/ppt/media/image25.png" ContentType="image/png"/>
  <Override PartName="/ppt/media/OOXDiagramDrawingRels3_7.svg" ContentType="image/svg"/>
  <Override PartName="/ppt/media/image2.png" ContentType="image/png"/>
  <Override PartName="/ppt/media/image14.png" ContentType="image/png"/>
  <Override PartName="/ppt/media/image80.png" ContentType="image/png"/>
  <Override PartName="/ppt/media/image15.png" ContentType="image/png"/>
  <Override PartName="/ppt/media/image3.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12188825"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Relationship Id="rId7" Type="http://schemas.openxmlformats.org/officeDocument/2006/relationships/image" Target="../media/OOXDiagramDataRels1_6.png"/><Relationship Id="rId8" Type="http://schemas.openxmlformats.org/officeDocument/2006/relationships/image" Target="../media/OOXDiagramDataRels1_7.svg"/>
</Relationships>
</file>

<file path=ppt/diagrams/_rels/data3.xml.rels><?xml version="1.0" encoding="UTF-8"?>
<Relationships xmlns="http://schemas.openxmlformats.org/package/2006/relationships"><Relationship Id="rId1" Type="http://schemas.openxmlformats.org/officeDocument/2006/relationships/image" Target="../media/OOXDiagramDataRels3_0.png"/><Relationship Id="rId2" Type="http://schemas.openxmlformats.org/officeDocument/2006/relationships/image" Target="../media/OOXDiagramDataRels3_1.svg"/><Relationship Id="rId3" Type="http://schemas.openxmlformats.org/officeDocument/2006/relationships/image" Target="../media/OOXDiagramDataRels3_2.png"/><Relationship Id="rId4" Type="http://schemas.openxmlformats.org/officeDocument/2006/relationships/image" Target="../media/OOXDiagramDataRels3_3.svg"/><Relationship Id="rId5" Type="http://schemas.openxmlformats.org/officeDocument/2006/relationships/image" Target="../media/OOXDiagramDataRels3_4.png"/><Relationship Id="rId6" Type="http://schemas.openxmlformats.org/officeDocument/2006/relationships/image" Target="../media/OOXDiagramDataRels3_5.svg"/><Relationship Id="rId7" Type="http://schemas.openxmlformats.org/officeDocument/2006/relationships/image" Target="../media/OOXDiagramDataRels3_6.png"/><Relationship Id="rId8" Type="http://schemas.openxmlformats.org/officeDocument/2006/relationships/image" Target="../media/OOXDiagramDataRels3_7.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Relationship Id="rId7" Type="http://schemas.openxmlformats.org/officeDocument/2006/relationships/image" Target="../media/OOXDiagramDrawingRels1_6.png"/><Relationship Id="rId8" Type="http://schemas.openxmlformats.org/officeDocument/2006/relationships/image" Target="../media/OOXDiagramDrawingRels1_7.sv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png"/><Relationship Id="rId2" Type="http://schemas.openxmlformats.org/officeDocument/2006/relationships/image" Target="../media/OOXDiagramDrawingRels3_1.svg"/><Relationship Id="rId3" Type="http://schemas.openxmlformats.org/officeDocument/2006/relationships/image" Target="../media/OOXDiagramDrawingRels3_2.png"/><Relationship Id="rId4" Type="http://schemas.openxmlformats.org/officeDocument/2006/relationships/image" Target="../media/OOXDiagramDrawingRels3_3.svg"/><Relationship Id="rId5" Type="http://schemas.openxmlformats.org/officeDocument/2006/relationships/image" Target="../media/OOXDiagramDrawingRels3_4.png"/><Relationship Id="rId6" Type="http://schemas.openxmlformats.org/officeDocument/2006/relationships/image" Target="../media/OOXDiagramDrawingRels3_5.svg"/><Relationship Id="rId7" Type="http://schemas.openxmlformats.org/officeDocument/2006/relationships/image" Target="../media/OOXDiagramDrawingRels3_6.png"/><Relationship Id="rId8" Type="http://schemas.openxmlformats.org/officeDocument/2006/relationships/image" Target="../media/OOXDiagramDrawingRels3_7.svg"/>
</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21A2E-50EE-42AD-ACC5-A097F03A743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81B21-A606-4A8A-8CC3-A194E751B5DD}">
      <dgm:prSet/>
      <dgm:spPr/>
      <dgm:t>
        <a:bodyPr/>
        <a:lstStyle/>
        <a:p>
          <a:pPr>
            <a:lnSpc>
              <a:spcPct val="100000"/>
            </a:lnSpc>
            <a:defRPr cap="all"/>
          </a:pPr>
          <a:r>
            <a:rPr lang="en-US"/>
            <a:t>Setting up Python</a:t>
          </a:r>
        </a:p>
      </dgm:t>
    </dgm:pt>
    <dgm:pt modelId="{AAD02792-CFB5-484C-B70A-EE61C4CBE805}" type="parTrans" cxnId="{EB3DA9FD-71F9-40B8-B81E-75FCDF745FDD}">
      <dgm:prSet/>
      <dgm:spPr/>
      <dgm:t>
        <a:bodyPr/>
        <a:lstStyle/>
        <a:p>
          <a:endParaRPr lang="en-US"/>
        </a:p>
      </dgm:t>
    </dgm:pt>
    <dgm:pt modelId="{359CE560-F0B6-4493-BBCD-D5E7B890748F}" type="sibTrans" cxnId="{EB3DA9FD-71F9-40B8-B81E-75FCDF745FDD}">
      <dgm:prSet/>
      <dgm:spPr/>
      <dgm:t>
        <a:bodyPr/>
        <a:lstStyle/>
        <a:p>
          <a:endParaRPr lang="en-US"/>
        </a:p>
      </dgm:t>
    </dgm:pt>
    <dgm:pt modelId="{4F17A4D4-C831-4D2C-95B1-BA2596ED80ED}">
      <dgm:prSet/>
      <dgm:spPr/>
      <dgm:t>
        <a:bodyPr/>
        <a:lstStyle/>
        <a:p>
          <a:pPr>
            <a:lnSpc>
              <a:spcPct val="100000"/>
            </a:lnSpc>
            <a:defRPr cap="all"/>
          </a:pPr>
          <a:r>
            <a:rPr lang="en-US" dirty="0"/>
            <a:t>Virtual Environments</a:t>
          </a:r>
        </a:p>
      </dgm:t>
    </dgm:pt>
    <dgm:pt modelId="{EE1335FD-E279-499C-BE57-926A75C1E8EA}" type="parTrans" cxnId="{57DF1425-C6DC-4E4E-9D65-252D13888ADB}">
      <dgm:prSet/>
      <dgm:spPr/>
      <dgm:t>
        <a:bodyPr/>
        <a:lstStyle/>
        <a:p>
          <a:endParaRPr lang="en-US"/>
        </a:p>
      </dgm:t>
    </dgm:pt>
    <dgm:pt modelId="{93439C92-8164-44A9-B9D7-719AFE1AC0BF}" type="sibTrans" cxnId="{57DF1425-C6DC-4E4E-9D65-252D13888ADB}">
      <dgm:prSet/>
      <dgm:spPr/>
      <dgm:t>
        <a:bodyPr/>
        <a:lstStyle/>
        <a:p>
          <a:endParaRPr lang="en-US"/>
        </a:p>
      </dgm:t>
    </dgm:pt>
    <dgm:pt modelId="{28073037-5177-4686-857C-9ED81EB26946}">
      <dgm:prSet/>
      <dgm:spPr/>
      <dgm:t>
        <a:bodyPr/>
        <a:lstStyle/>
        <a:p>
          <a:pPr>
            <a:lnSpc>
              <a:spcPct val="100000"/>
            </a:lnSpc>
            <a:defRPr cap="all"/>
          </a:pPr>
          <a:r>
            <a:rPr lang="en-US"/>
            <a:t>Jupyter Notebooks</a:t>
          </a:r>
        </a:p>
      </dgm:t>
    </dgm:pt>
    <dgm:pt modelId="{5CEC15CC-E521-46CE-89BD-EFA4E525AC10}" type="parTrans" cxnId="{3548EAD1-D5B3-41F4-8BB1-8A33EDCAE6DA}">
      <dgm:prSet/>
      <dgm:spPr/>
      <dgm:t>
        <a:bodyPr/>
        <a:lstStyle/>
        <a:p>
          <a:endParaRPr lang="en-US"/>
        </a:p>
      </dgm:t>
    </dgm:pt>
    <dgm:pt modelId="{C0D8D044-59B2-4A6D-9F93-E5E406C42A05}" type="sibTrans" cxnId="{3548EAD1-D5B3-41F4-8BB1-8A33EDCAE6DA}">
      <dgm:prSet/>
      <dgm:spPr/>
      <dgm:t>
        <a:bodyPr/>
        <a:lstStyle/>
        <a:p>
          <a:endParaRPr lang="en-US"/>
        </a:p>
      </dgm:t>
    </dgm:pt>
    <dgm:pt modelId="{BE943D61-3BD0-4C4B-9E0D-852D1CAE6269}">
      <dgm:prSet/>
      <dgm:spPr/>
      <dgm:t>
        <a:bodyPr/>
        <a:lstStyle/>
        <a:p>
          <a:pPr>
            <a:lnSpc>
              <a:spcPct val="100000"/>
            </a:lnSpc>
            <a:defRPr cap="all"/>
          </a:pPr>
          <a:r>
            <a:rPr lang="en-US"/>
            <a:t>Google Colab</a:t>
          </a:r>
        </a:p>
      </dgm:t>
    </dgm:pt>
    <dgm:pt modelId="{9F903C24-ABB9-4C31-8289-40F45F983490}" type="parTrans" cxnId="{4E30182C-A435-4B9A-B9CC-1105672F9C82}">
      <dgm:prSet/>
      <dgm:spPr/>
      <dgm:t>
        <a:bodyPr/>
        <a:lstStyle/>
        <a:p>
          <a:endParaRPr lang="en-US"/>
        </a:p>
      </dgm:t>
    </dgm:pt>
    <dgm:pt modelId="{3847B409-0452-4EDF-83C1-1CD4B3A0BA0A}" type="sibTrans" cxnId="{4E30182C-A435-4B9A-B9CC-1105672F9C82}">
      <dgm:prSet/>
      <dgm:spPr/>
      <dgm:t>
        <a:bodyPr/>
        <a:lstStyle/>
        <a:p>
          <a:endParaRPr lang="en-US"/>
        </a:p>
      </dgm:t>
    </dgm:pt>
    <dgm:pt modelId="{5348CB2C-820A-4144-9311-C706AEBC9AC9}" type="pres">
      <dgm:prSet presAssocID="{C0C21A2E-50EE-42AD-ACC5-A097F03A7432}" presName="root" presStyleCnt="0">
        <dgm:presLayoutVars>
          <dgm:dir/>
          <dgm:resizeHandles val="exact"/>
        </dgm:presLayoutVars>
      </dgm:prSet>
      <dgm:spPr/>
    </dgm:pt>
    <dgm:pt modelId="{49BDC953-6FE8-4330-AEA0-B03D123B5ABC}" type="pres">
      <dgm:prSet presAssocID="{7F781B21-A606-4A8A-8CC3-A194E751B5DD}" presName="compNode" presStyleCnt="0"/>
      <dgm:spPr/>
    </dgm:pt>
    <dgm:pt modelId="{5BF7DD50-5049-4599-BEC5-7B7BBAE9D45B}" type="pres">
      <dgm:prSet presAssocID="{7F781B21-A606-4A8A-8CC3-A194E751B5DD}" presName="iconBgRect" presStyleLbl="bgShp" presStyleIdx="0" presStyleCnt="4"/>
      <dgm:spPr/>
    </dgm:pt>
    <dgm:pt modelId="{9D9CF9FC-54A4-404F-8595-830C93C96BD5}" type="pres">
      <dgm:prSet presAssocID="{7F781B21-A606-4A8A-8CC3-A194E751B5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4A7DDD7-6E49-41AE-BBED-A39CB182D756}" type="pres">
      <dgm:prSet presAssocID="{7F781B21-A606-4A8A-8CC3-A194E751B5DD}" presName="spaceRect" presStyleCnt="0"/>
      <dgm:spPr/>
    </dgm:pt>
    <dgm:pt modelId="{F34A8FCB-44BD-4E47-925D-4AA3F9BA8D44}" type="pres">
      <dgm:prSet presAssocID="{7F781B21-A606-4A8A-8CC3-A194E751B5DD}" presName="textRect" presStyleLbl="revTx" presStyleIdx="0" presStyleCnt="4">
        <dgm:presLayoutVars>
          <dgm:chMax val="1"/>
          <dgm:chPref val="1"/>
        </dgm:presLayoutVars>
      </dgm:prSet>
      <dgm:spPr/>
    </dgm:pt>
    <dgm:pt modelId="{A5517B4A-9C4C-463A-ADF0-DF2110E596E6}" type="pres">
      <dgm:prSet presAssocID="{359CE560-F0B6-4493-BBCD-D5E7B890748F}" presName="sibTrans" presStyleCnt="0"/>
      <dgm:spPr/>
    </dgm:pt>
    <dgm:pt modelId="{9A80FE24-E5B5-4926-94C0-AE06684A1BE4}" type="pres">
      <dgm:prSet presAssocID="{4F17A4D4-C831-4D2C-95B1-BA2596ED80ED}" presName="compNode" presStyleCnt="0"/>
      <dgm:spPr/>
    </dgm:pt>
    <dgm:pt modelId="{B8467D18-376D-4AF7-B0DB-52A6CDF6F7AE}" type="pres">
      <dgm:prSet presAssocID="{4F17A4D4-C831-4D2C-95B1-BA2596ED80ED}" presName="iconBgRect" presStyleLbl="bgShp" presStyleIdx="1" presStyleCnt="4"/>
      <dgm:spPr/>
    </dgm:pt>
    <dgm:pt modelId="{C1638480-CB23-4A8C-8F16-E89E3F86FD39}" type="pres">
      <dgm:prSet presAssocID="{4F17A4D4-C831-4D2C-95B1-BA2596ED80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tochondria"/>
        </a:ext>
      </dgm:extLst>
    </dgm:pt>
    <dgm:pt modelId="{C866C5EA-C572-47DF-97C2-53333064AF75}" type="pres">
      <dgm:prSet presAssocID="{4F17A4D4-C831-4D2C-95B1-BA2596ED80ED}" presName="spaceRect" presStyleCnt="0"/>
      <dgm:spPr/>
    </dgm:pt>
    <dgm:pt modelId="{02967FBA-2C46-47A9-87DD-47FCB39CD1FC}" type="pres">
      <dgm:prSet presAssocID="{4F17A4D4-C831-4D2C-95B1-BA2596ED80ED}" presName="textRect" presStyleLbl="revTx" presStyleIdx="1" presStyleCnt="4">
        <dgm:presLayoutVars>
          <dgm:chMax val="1"/>
          <dgm:chPref val="1"/>
        </dgm:presLayoutVars>
      </dgm:prSet>
      <dgm:spPr/>
    </dgm:pt>
    <dgm:pt modelId="{43CED2BD-AFFD-42CC-AEDB-BA6A19CCBBB9}" type="pres">
      <dgm:prSet presAssocID="{93439C92-8164-44A9-B9D7-719AFE1AC0BF}" presName="sibTrans" presStyleCnt="0"/>
      <dgm:spPr/>
    </dgm:pt>
    <dgm:pt modelId="{25C4870E-438B-4CE2-8034-8D0696CCA030}" type="pres">
      <dgm:prSet presAssocID="{28073037-5177-4686-857C-9ED81EB26946}" presName="compNode" presStyleCnt="0"/>
      <dgm:spPr/>
    </dgm:pt>
    <dgm:pt modelId="{278A20B6-CD18-430E-B0B7-8F3E6CF0E6D0}" type="pres">
      <dgm:prSet presAssocID="{28073037-5177-4686-857C-9ED81EB26946}" presName="iconBgRect" presStyleLbl="bgShp" presStyleIdx="2" presStyleCnt="4"/>
      <dgm:spPr/>
    </dgm:pt>
    <dgm:pt modelId="{E4F7A24D-B72E-45A1-9FAD-4C5558BAEBEE}" type="pres">
      <dgm:prSet presAssocID="{28073037-5177-4686-857C-9ED81EB26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6BD7912-E8CE-47C2-B9A6-D3EEC0925DA7}" type="pres">
      <dgm:prSet presAssocID="{28073037-5177-4686-857C-9ED81EB26946}" presName="spaceRect" presStyleCnt="0"/>
      <dgm:spPr/>
    </dgm:pt>
    <dgm:pt modelId="{8E667AC8-1276-4386-95E3-D4DF05A64AAE}" type="pres">
      <dgm:prSet presAssocID="{28073037-5177-4686-857C-9ED81EB26946}" presName="textRect" presStyleLbl="revTx" presStyleIdx="2" presStyleCnt="4">
        <dgm:presLayoutVars>
          <dgm:chMax val="1"/>
          <dgm:chPref val="1"/>
        </dgm:presLayoutVars>
      </dgm:prSet>
      <dgm:spPr/>
    </dgm:pt>
    <dgm:pt modelId="{EC4BED83-5F76-435E-8250-C1034E12D115}" type="pres">
      <dgm:prSet presAssocID="{C0D8D044-59B2-4A6D-9F93-E5E406C42A05}" presName="sibTrans" presStyleCnt="0"/>
      <dgm:spPr/>
    </dgm:pt>
    <dgm:pt modelId="{2553ACAB-8928-4D54-9D85-27674C179174}" type="pres">
      <dgm:prSet presAssocID="{BE943D61-3BD0-4C4B-9E0D-852D1CAE6269}" presName="compNode" presStyleCnt="0"/>
      <dgm:spPr/>
    </dgm:pt>
    <dgm:pt modelId="{1EC65656-0786-40D2-9A95-0447D4FB36B7}" type="pres">
      <dgm:prSet presAssocID="{BE943D61-3BD0-4C4B-9E0D-852D1CAE6269}" presName="iconBgRect" presStyleLbl="bgShp" presStyleIdx="3" presStyleCnt="4"/>
      <dgm:spPr/>
    </dgm:pt>
    <dgm:pt modelId="{82512D14-16A4-4CD4-A151-FF5E40574039}" type="pres">
      <dgm:prSet presAssocID="{BE943D61-3BD0-4C4B-9E0D-852D1CAE6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066B1DF2-E9A1-42EC-8360-ACAAB62B6C0C}" type="pres">
      <dgm:prSet presAssocID="{BE943D61-3BD0-4C4B-9E0D-852D1CAE6269}" presName="spaceRect" presStyleCnt="0"/>
      <dgm:spPr/>
    </dgm:pt>
    <dgm:pt modelId="{9CA09219-20F1-46D1-B9D8-508258873541}" type="pres">
      <dgm:prSet presAssocID="{BE943D61-3BD0-4C4B-9E0D-852D1CAE6269}" presName="textRect" presStyleLbl="revTx" presStyleIdx="3" presStyleCnt="4">
        <dgm:presLayoutVars>
          <dgm:chMax val="1"/>
          <dgm:chPref val="1"/>
        </dgm:presLayoutVars>
      </dgm:prSet>
      <dgm:spPr/>
    </dgm:pt>
  </dgm:ptLst>
  <dgm:cxnLst>
    <dgm:cxn modelId="{298CFC05-D8ED-43A4-B6ED-E3CE220FBA28}" type="presOf" srcId="{28073037-5177-4686-857C-9ED81EB26946}" destId="{8E667AC8-1276-4386-95E3-D4DF05A64AAE}" srcOrd="0" destOrd="0" presId="urn:microsoft.com/office/officeart/2018/5/layout/IconCircleLabelList"/>
    <dgm:cxn modelId="{C8643710-6D2F-43E3-8087-89FDF8E8F855}" type="presOf" srcId="{C0C21A2E-50EE-42AD-ACC5-A097F03A7432}" destId="{5348CB2C-820A-4144-9311-C706AEBC9AC9}" srcOrd="0" destOrd="0" presId="urn:microsoft.com/office/officeart/2018/5/layout/IconCircleLabelList"/>
    <dgm:cxn modelId="{57DF1425-C6DC-4E4E-9D65-252D13888ADB}" srcId="{C0C21A2E-50EE-42AD-ACC5-A097F03A7432}" destId="{4F17A4D4-C831-4D2C-95B1-BA2596ED80ED}" srcOrd="1" destOrd="0" parTransId="{EE1335FD-E279-499C-BE57-926A75C1E8EA}" sibTransId="{93439C92-8164-44A9-B9D7-719AFE1AC0BF}"/>
    <dgm:cxn modelId="{4E30182C-A435-4B9A-B9CC-1105672F9C82}" srcId="{C0C21A2E-50EE-42AD-ACC5-A097F03A7432}" destId="{BE943D61-3BD0-4C4B-9E0D-852D1CAE6269}" srcOrd="3" destOrd="0" parTransId="{9F903C24-ABB9-4C31-8289-40F45F983490}" sibTransId="{3847B409-0452-4EDF-83C1-1CD4B3A0BA0A}"/>
    <dgm:cxn modelId="{663C3F71-E6A5-483D-9EAE-B3618BEF0F3E}" type="presOf" srcId="{4F17A4D4-C831-4D2C-95B1-BA2596ED80ED}" destId="{02967FBA-2C46-47A9-87DD-47FCB39CD1FC}" srcOrd="0" destOrd="0" presId="urn:microsoft.com/office/officeart/2018/5/layout/IconCircleLabelList"/>
    <dgm:cxn modelId="{9E2B7797-1478-4EBC-AE2D-C3F178B87F76}" type="presOf" srcId="{BE943D61-3BD0-4C4B-9E0D-852D1CAE6269}" destId="{9CA09219-20F1-46D1-B9D8-508258873541}" srcOrd="0" destOrd="0" presId="urn:microsoft.com/office/officeart/2018/5/layout/IconCircleLabelList"/>
    <dgm:cxn modelId="{89078AB1-E073-421C-A8E8-0925122F881A}" type="presOf" srcId="{7F781B21-A606-4A8A-8CC3-A194E751B5DD}" destId="{F34A8FCB-44BD-4E47-925D-4AA3F9BA8D44}" srcOrd="0" destOrd="0" presId="urn:microsoft.com/office/officeart/2018/5/layout/IconCircleLabelList"/>
    <dgm:cxn modelId="{3548EAD1-D5B3-41F4-8BB1-8A33EDCAE6DA}" srcId="{C0C21A2E-50EE-42AD-ACC5-A097F03A7432}" destId="{28073037-5177-4686-857C-9ED81EB26946}" srcOrd="2" destOrd="0" parTransId="{5CEC15CC-E521-46CE-89BD-EFA4E525AC10}" sibTransId="{C0D8D044-59B2-4A6D-9F93-E5E406C42A05}"/>
    <dgm:cxn modelId="{EB3DA9FD-71F9-40B8-B81E-75FCDF745FDD}" srcId="{C0C21A2E-50EE-42AD-ACC5-A097F03A7432}" destId="{7F781B21-A606-4A8A-8CC3-A194E751B5DD}" srcOrd="0" destOrd="0" parTransId="{AAD02792-CFB5-484C-B70A-EE61C4CBE805}" sibTransId="{359CE560-F0B6-4493-BBCD-D5E7B890748F}"/>
    <dgm:cxn modelId="{E7AFB884-CFF1-4A90-8866-945F7CBE2ED7}" type="presParOf" srcId="{5348CB2C-820A-4144-9311-C706AEBC9AC9}" destId="{49BDC953-6FE8-4330-AEA0-B03D123B5ABC}" srcOrd="0" destOrd="0" presId="urn:microsoft.com/office/officeart/2018/5/layout/IconCircleLabelList"/>
    <dgm:cxn modelId="{AEC2C276-C21D-403A-89C6-1AE0FA30EF15}" type="presParOf" srcId="{49BDC953-6FE8-4330-AEA0-B03D123B5ABC}" destId="{5BF7DD50-5049-4599-BEC5-7B7BBAE9D45B}" srcOrd="0" destOrd="0" presId="urn:microsoft.com/office/officeart/2018/5/layout/IconCircleLabelList"/>
    <dgm:cxn modelId="{885449C0-6247-4A84-8C80-32BE7D28A38D}" type="presParOf" srcId="{49BDC953-6FE8-4330-AEA0-B03D123B5ABC}" destId="{9D9CF9FC-54A4-404F-8595-830C93C96BD5}" srcOrd="1" destOrd="0" presId="urn:microsoft.com/office/officeart/2018/5/layout/IconCircleLabelList"/>
    <dgm:cxn modelId="{7DA88F3A-8ED8-4ECD-9EEF-C164BEF52D50}" type="presParOf" srcId="{49BDC953-6FE8-4330-AEA0-B03D123B5ABC}" destId="{34A7DDD7-6E49-41AE-BBED-A39CB182D756}" srcOrd="2" destOrd="0" presId="urn:microsoft.com/office/officeart/2018/5/layout/IconCircleLabelList"/>
    <dgm:cxn modelId="{032649C7-E311-4748-8B7B-9A1B87053ED4}" type="presParOf" srcId="{49BDC953-6FE8-4330-AEA0-B03D123B5ABC}" destId="{F34A8FCB-44BD-4E47-925D-4AA3F9BA8D44}" srcOrd="3" destOrd="0" presId="urn:microsoft.com/office/officeart/2018/5/layout/IconCircleLabelList"/>
    <dgm:cxn modelId="{20A3A207-90EF-46F2-B2EE-086503003CFC}" type="presParOf" srcId="{5348CB2C-820A-4144-9311-C706AEBC9AC9}" destId="{A5517B4A-9C4C-463A-ADF0-DF2110E596E6}" srcOrd="1" destOrd="0" presId="urn:microsoft.com/office/officeart/2018/5/layout/IconCircleLabelList"/>
    <dgm:cxn modelId="{43A271E6-E74D-4908-A610-4673AFB4F857}" type="presParOf" srcId="{5348CB2C-820A-4144-9311-C706AEBC9AC9}" destId="{9A80FE24-E5B5-4926-94C0-AE06684A1BE4}" srcOrd="2" destOrd="0" presId="urn:microsoft.com/office/officeart/2018/5/layout/IconCircleLabelList"/>
    <dgm:cxn modelId="{70FDD80F-851F-4F54-9897-E626AD906574}" type="presParOf" srcId="{9A80FE24-E5B5-4926-94C0-AE06684A1BE4}" destId="{B8467D18-376D-4AF7-B0DB-52A6CDF6F7AE}" srcOrd="0" destOrd="0" presId="urn:microsoft.com/office/officeart/2018/5/layout/IconCircleLabelList"/>
    <dgm:cxn modelId="{084285BC-7711-4D05-A1A1-DE44E47639BB}" type="presParOf" srcId="{9A80FE24-E5B5-4926-94C0-AE06684A1BE4}" destId="{C1638480-CB23-4A8C-8F16-E89E3F86FD39}" srcOrd="1" destOrd="0" presId="urn:microsoft.com/office/officeart/2018/5/layout/IconCircleLabelList"/>
    <dgm:cxn modelId="{BCA09E7A-B3E9-40E2-A29F-E6252D21542E}" type="presParOf" srcId="{9A80FE24-E5B5-4926-94C0-AE06684A1BE4}" destId="{C866C5EA-C572-47DF-97C2-53333064AF75}" srcOrd="2" destOrd="0" presId="urn:microsoft.com/office/officeart/2018/5/layout/IconCircleLabelList"/>
    <dgm:cxn modelId="{0B3DDDF4-D3EA-4ABB-B2A2-BD9E4F142F46}" type="presParOf" srcId="{9A80FE24-E5B5-4926-94C0-AE06684A1BE4}" destId="{02967FBA-2C46-47A9-87DD-47FCB39CD1FC}" srcOrd="3" destOrd="0" presId="urn:microsoft.com/office/officeart/2018/5/layout/IconCircleLabelList"/>
    <dgm:cxn modelId="{47C3EA18-E7DA-463A-99DE-30081F9298B5}" type="presParOf" srcId="{5348CB2C-820A-4144-9311-C706AEBC9AC9}" destId="{43CED2BD-AFFD-42CC-AEDB-BA6A19CCBBB9}" srcOrd="3" destOrd="0" presId="urn:microsoft.com/office/officeart/2018/5/layout/IconCircleLabelList"/>
    <dgm:cxn modelId="{53023BC5-3D6A-41AD-A428-F3CCEAA03601}" type="presParOf" srcId="{5348CB2C-820A-4144-9311-C706AEBC9AC9}" destId="{25C4870E-438B-4CE2-8034-8D0696CCA030}" srcOrd="4" destOrd="0" presId="urn:microsoft.com/office/officeart/2018/5/layout/IconCircleLabelList"/>
    <dgm:cxn modelId="{4DF171FF-8539-4B20-9ED7-21F3A4A0ACC6}" type="presParOf" srcId="{25C4870E-438B-4CE2-8034-8D0696CCA030}" destId="{278A20B6-CD18-430E-B0B7-8F3E6CF0E6D0}" srcOrd="0" destOrd="0" presId="urn:microsoft.com/office/officeart/2018/5/layout/IconCircleLabelList"/>
    <dgm:cxn modelId="{4769042D-C66B-47AB-8A29-EEC274887325}" type="presParOf" srcId="{25C4870E-438B-4CE2-8034-8D0696CCA030}" destId="{E4F7A24D-B72E-45A1-9FAD-4C5558BAEBEE}" srcOrd="1" destOrd="0" presId="urn:microsoft.com/office/officeart/2018/5/layout/IconCircleLabelList"/>
    <dgm:cxn modelId="{2DBDC7E2-9323-438F-8316-3907C554F4B8}" type="presParOf" srcId="{25C4870E-438B-4CE2-8034-8D0696CCA030}" destId="{36BD7912-E8CE-47C2-B9A6-D3EEC0925DA7}" srcOrd="2" destOrd="0" presId="urn:microsoft.com/office/officeart/2018/5/layout/IconCircleLabelList"/>
    <dgm:cxn modelId="{171CD6B3-05E1-4716-BA1E-223BCD92C641}" type="presParOf" srcId="{25C4870E-438B-4CE2-8034-8D0696CCA030}" destId="{8E667AC8-1276-4386-95E3-D4DF05A64AAE}" srcOrd="3" destOrd="0" presId="urn:microsoft.com/office/officeart/2018/5/layout/IconCircleLabelList"/>
    <dgm:cxn modelId="{250F02B2-4A2A-41F8-88FD-9FAE592DBAEC}" type="presParOf" srcId="{5348CB2C-820A-4144-9311-C706AEBC9AC9}" destId="{EC4BED83-5F76-435E-8250-C1034E12D115}" srcOrd="5" destOrd="0" presId="urn:microsoft.com/office/officeart/2018/5/layout/IconCircleLabelList"/>
    <dgm:cxn modelId="{204E87D0-AD8A-4AAD-942C-2578DA4003FD}" type="presParOf" srcId="{5348CB2C-820A-4144-9311-C706AEBC9AC9}" destId="{2553ACAB-8928-4D54-9D85-27674C179174}" srcOrd="6" destOrd="0" presId="urn:microsoft.com/office/officeart/2018/5/layout/IconCircleLabelList"/>
    <dgm:cxn modelId="{BED14F43-3C9E-4D32-93FE-7222295E83F0}" type="presParOf" srcId="{2553ACAB-8928-4D54-9D85-27674C179174}" destId="{1EC65656-0786-40D2-9A95-0447D4FB36B7}" srcOrd="0" destOrd="0" presId="urn:microsoft.com/office/officeart/2018/5/layout/IconCircleLabelList"/>
    <dgm:cxn modelId="{94F6C16A-9312-4CA0-BF02-3180BE43C22E}" type="presParOf" srcId="{2553ACAB-8928-4D54-9D85-27674C179174}" destId="{82512D14-16A4-4CD4-A151-FF5E40574039}" srcOrd="1" destOrd="0" presId="urn:microsoft.com/office/officeart/2018/5/layout/IconCircleLabelList"/>
    <dgm:cxn modelId="{0691E55E-0474-497B-8CE5-E5A4E66A248B}" type="presParOf" srcId="{2553ACAB-8928-4D54-9D85-27674C179174}" destId="{066B1DF2-E9A1-42EC-8360-ACAAB62B6C0C}" srcOrd="2" destOrd="0" presId="urn:microsoft.com/office/officeart/2018/5/layout/IconCircleLabelList"/>
    <dgm:cxn modelId="{C222562D-2F99-45EA-BD4D-9F8657DA9546}" type="presParOf" srcId="{2553ACAB-8928-4D54-9D85-27674C179174}" destId="{9CA09219-20F1-46D1-B9D8-508258873541}" srcOrd="3" destOrd="0" presId="urn:microsoft.com/office/officeart/2018/5/layout/IconCircle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8B4C8-7B55-4CF3-896B-8A089EAF3E4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D5677D6A-6C1B-4375-ACB6-CF461AF75BF1}">
      <dgm:prSet/>
      <dgm:spPr/>
      <dgm:t>
        <a:bodyPr/>
        <a:lstStyle/>
        <a:p>
          <a:r>
            <a:rPr lang="en-US" b="1"/>
            <a:t>Pros:</a:t>
          </a:r>
          <a:endParaRPr lang="en-US"/>
        </a:p>
      </dgm:t>
    </dgm:pt>
    <dgm:pt modelId="{D6E46016-5DCE-44DA-917D-ABA060632E7C}" type="parTrans" cxnId="{8C53E534-6B18-47AC-88EE-951933268590}">
      <dgm:prSet/>
      <dgm:spPr/>
      <dgm:t>
        <a:bodyPr/>
        <a:lstStyle/>
        <a:p>
          <a:endParaRPr lang="en-US"/>
        </a:p>
      </dgm:t>
    </dgm:pt>
    <dgm:pt modelId="{E82D304C-3724-4E84-9C00-8B626BBC40AA}" type="sibTrans" cxnId="{8C53E534-6B18-47AC-88EE-951933268590}">
      <dgm:prSet/>
      <dgm:spPr/>
      <dgm:t>
        <a:bodyPr/>
        <a:lstStyle/>
        <a:p>
          <a:endParaRPr lang="en-US"/>
        </a:p>
      </dgm:t>
    </dgm:pt>
    <dgm:pt modelId="{41A7BB79-A696-460F-8047-6A3D6962C1E0}">
      <dgm:prSet/>
      <dgm:spPr/>
      <dgm:t>
        <a:bodyPr/>
        <a:lstStyle/>
        <a:p>
          <a:r>
            <a:rPr lang="en-US"/>
            <a:t>Your </a:t>
          </a:r>
          <a:r>
            <a:rPr lang="en-US" b="1"/>
            <a:t>own local </a:t>
          </a:r>
          <a:r>
            <a:rPr lang="en-US"/>
            <a:t>installation</a:t>
          </a:r>
        </a:p>
      </dgm:t>
    </dgm:pt>
    <dgm:pt modelId="{5E056FB3-9A88-40EB-B20D-37C793325F85}" type="parTrans" cxnId="{CC2D2561-6282-48B8-8945-C0D0E7A97FFE}">
      <dgm:prSet/>
      <dgm:spPr/>
      <dgm:t>
        <a:bodyPr/>
        <a:lstStyle/>
        <a:p>
          <a:endParaRPr lang="en-US"/>
        </a:p>
      </dgm:t>
    </dgm:pt>
    <dgm:pt modelId="{4CCEF3B4-9E07-4661-B954-CA8A6959F524}" type="sibTrans" cxnId="{CC2D2561-6282-48B8-8945-C0D0E7A97FFE}">
      <dgm:prSet/>
      <dgm:spPr/>
      <dgm:t>
        <a:bodyPr/>
        <a:lstStyle/>
        <a:p>
          <a:endParaRPr lang="en-US"/>
        </a:p>
      </dgm:t>
    </dgm:pt>
    <dgm:pt modelId="{5BD9F6D2-0E72-4823-A78E-D48873A6BC51}">
      <dgm:prSet/>
      <dgm:spPr/>
      <dgm:t>
        <a:bodyPr/>
        <a:lstStyle/>
        <a:p>
          <a:r>
            <a:rPr lang="en-US"/>
            <a:t>Easy </a:t>
          </a:r>
          <a:r>
            <a:rPr lang="en-US" b="1"/>
            <a:t>access to data</a:t>
          </a:r>
          <a:r>
            <a:rPr lang="en-US"/>
            <a:t> stored locally</a:t>
          </a:r>
        </a:p>
      </dgm:t>
    </dgm:pt>
    <dgm:pt modelId="{A79ABC05-DF19-40F2-997C-AD45BC32A5C7}" type="parTrans" cxnId="{4400AE68-E855-411D-B026-E87B711069E0}">
      <dgm:prSet/>
      <dgm:spPr/>
      <dgm:t>
        <a:bodyPr/>
        <a:lstStyle/>
        <a:p>
          <a:endParaRPr lang="en-US"/>
        </a:p>
      </dgm:t>
    </dgm:pt>
    <dgm:pt modelId="{698CE882-099B-4412-9AEC-38BF05FA43CE}" type="sibTrans" cxnId="{4400AE68-E855-411D-B026-E87B711069E0}">
      <dgm:prSet/>
      <dgm:spPr/>
      <dgm:t>
        <a:bodyPr/>
        <a:lstStyle/>
        <a:p>
          <a:endParaRPr lang="en-US"/>
        </a:p>
      </dgm:t>
    </dgm:pt>
    <dgm:pt modelId="{062681F5-4E3C-4505-AC3A-D44D1B663F23}">
      <dgm:prSet/>
      <dgm:spPr/>
      <dgm:t>
        <a:bodyPr/>
        <a:lstStyle/>
        <a:p>
          <a:r>
            <a:rPr lang="en-US"/>
            <a:t>More </a:t>
          </a:r>
          <a:r>
            <a:rPr lang="en-US" b="1"/>
            <a:t>control</a:t>
          </a:r>
          <a:r>
            <a:rPr lang="en-US"/>
            <a:t> over installed versions</a:t>
          </a:r>
        </a:p>
      </dgm:t>
    </dgm:pt>
    <dgm:pt modelId="{82318F20-59B6-4117-950E-6091691A0336}" type="parTrans" cxnId="{3A8FD720-BC86-485B-932C-47FBB7E9655E}">
      <dgm:prSet/>
      <dgm:spPr/>
      <dgm:t>
        <a:bodyPr/>
        <a:lstStyle/>
        <a:p>
          <a:endParaRPr lang="en-US"/>
        </a:p>
      </dgm:t>
    </dgm:pt>
    <dgm:pt modelId="{87273CA3-9FF7-4138-9E55-D25C637E82CC}" type="sibTrans" cxnId="{3A8FD720-BC86-485B-932C-47FBB7E9655E}">
      <dgm:prSet/>
      <dgm:spPr/>
      <dgm:t>
        <a:bodyPr/>
        <a:lstStyle/>
        <a:p>
          <a:endParaRPr lang="en-US"/>
        </a:p>
      </dgm:t>
    </dgm:pt>
    <dgm:pt modelId="{F3F8021C-D255-4DF7-A828-44A536E3FF47}">
      <dgm:prSet/>
      <dgm:spPr/>
      <dgm:t>
        <a:bodyPr/>
        <a:lstStyle/>
        <a:p>
          <a:r>
            <a:rPr lang="en-US" b="1"/>
            <a:t>Not</a:t>
          </a:r>
          <a:r>
            <a:rPr lang="en-US"/>
            <a:t> </a:t>
          </a:r>
          <a:r>
            <a:rPr lang="en-US" b="1"/>
            <a:t>difficult</a:t>
          </a:r>
          <a:r>
            <a:rPr lang="en-US"/>
            <a:t> if done </a:t>
          </a:r>
          <a:r>
            <a:rPr lang="en-US" b="1"/>
            <a:t>right</a:t>
          </a:r>
          <a:endParaRPr lang="en-US"/>
        </a:p>
      </dgm:t>
    </dgm:pt>
    <dgm:pt modelId="{6AF4EB36-6B64-45D7-A83D-630B1872E85D}" type="parTrans" cxnId="{B38FDBB4-3BD1-491C-A258-A09F7F307CD9}">
      <dgm:prSet/>
      <dgm:spPr/>
      <dgm:t>
        <a:bodyPr/>
        <a:lstStyle/>
        <a:p>
          <a:endParaRPr lang="en-US"/>
        </a:p>
      </dgm:t>
    </dgm:pt>
    <dgm:pt modelId="{B39BEF88-FE9B-4A9E-92AB-E026722B3BD8}" type="sibTrans" cxnId="{B38FDBB4-3BD1-491C-A258-A09F7F307CD9}">
      <dgm:prSet/>
      <dgm:spPr/>
      <dgm:t>
        <a:bodyPr/>
        <a:lstStyle/>
        <a:p>
          <a:endParaRPr lang="en-US"/>
        </a:p>
      </dgm:t>
    </dgm:pt>
    <dgm:pt modelId="{CEC2FA69-F3E0-41C4-8017-E8867E704F9E}">
      <dgm:prSet/>
      <dgm:spPr/>
      <dgm:t>
        <a:bodyPr/>
        <a:lstStyle/>
        <a:p>
          <a:r>
            <a:rPr lang="en-US" b="1"/>
            <a:t>Cons:</a:t>
          </a:r>
          <a:endParaRPr lang="en-US"/>
        </a:p>
      </dgm:t>
    </dgm:pt>
    <dgm:pt modelId="{D5FAABB7-48A2-48F9-A176-C355ACFC0607}" type="parTrans" cxnId="{5FB242B0-4209-4D11-9388-AC5AE9661C4F}">
      <dgm:prSet/>
      <dgm:spPr/>
      <dgm:t>
        <a:bodyPr/>
        <a:lstStyle/>
        <a:p>
          <a:endParaRPr lang="en-US"/>
        </a:p>
      </dgm:t>
    </dgm:pt>
    <dgm:pt modelId="{028F359D-029C-43AE-BBFE-9473CE7F401A}" type="sibTrans" cxnId="{5FB242B0-4209-4D11-9388-AC5AE9661C4F}">
      <dgm:prSet/>
      <dgm:spPr/>
      <dgm:t>
        <a:bodyPr/>
        <a:lstStyle/>
        <a:p>
          <a:endParaRPr lang="en-US"/>
        </a:p>
      </dgm:t>
    </dgm:pt>
    <dgm:pt modelId="{07CD6A55-32E5-439D-8E86-4594CFDD05F8}">
      <dgm:prSet/>
      <dgm:spPr/>
      <dgm:t>
        <a:bodyPr/>
        <a:lstStyle/>
        <a:p>
          <a:r>
            <a:rPr lang="en-US"/>
            <a:t>May require solving </a:t>
          </a:r>
          <a:r>
            <a:rPr lang="en-US" b="1"/>
            <a:t>issues </a:t>
          </a:r>
          <a:r>
            <a:rPr lang="en-US"/>
            <a:t>(sometimes obscure) if </a:t>
          </a:r>
          <a:r>
            <a:rPr lang="en-US" b="1"/>
            <a:t>incorrectly installed</a:t>
          </a:r>
          <a:endParaRPr lang="en-US"/>
        </a:p>
      </dgm:t>
    </dgm:pt>
    <dgm:pt modelId="{B8138D92-87AD-49DE-9FD3-7C05FDDE4EED}" type="parTrans" cxnId="{F4D3241F-8B5C-4893-A719-86237B42F79B}">
      <dgm:prSet/>
      <dgm:spPr/>
      <dgm:t>
        <a:bodyPr/>
        <a:lstStyle/>
        <a:p>
          <a:endParaRPr lang="en-US"/>
        </a:p>
      </dgm:t>
    </dgm:pt>
    <dgm:pt modelId="{DB48615F-07CE-4E2C-8DF4-3D819E4BA98B}" type="sibTrans" cxnId="{F4D3241F-8B5C-4893-A719-86237B42F79B}">
      <dgm:prSet/>
      <dgm:spPr/>
      <dgm:t>
        <a:bodyPr/>
        <a:lstStyle/>
        <a:p>
          <a:endParaRPr lang="en-US"/>
        </a:p>
      </dgm:t>
    </dgm:pt>
    <dgm:pt modelId="{396D08ED-84F7-4E31-98D5-EA630221980F}">
      <dgm:prSet/>
      <dgm:spPr/>
      <dgm:t>
        <a:bodyPr/>
        <a:lstStyle/>
        <a:p>
          <a:r>
            <a:rPr lang="en-US" dirty="0"/>
            <a:t>Each </a:t>
          </a:r>
          <a:r>
            <a:rPr lang="en-US" b="1" dirty="0"/>
            <a:t>Operating System </a:t>
          </a:r>
          <a:r>
            <a:rPr lang="en-US" dirty="0"/>
            <a:t>(Windows, MacOS, Linux, …) may require </a:t>
          </a:r>
          <a:r>
            <a:rPr lang="en-US" b="1" dirty="0"/>
            <a:t>specific</a:t>
          </a:r>
          <a:r>
            <a:rPr lang="en-US" dirty="0"/>
            <a:t> </a:t>
          </a:r>
          <a:r>
            <a:rPr lang="en-US" b="1" dirty="0"/>
            <a:t>steps</a:t>
          </a:r>
          <a:endParaRPr lang="en-US" dirty="0"/>
        </a:p>
      </dgm:t>
    </dgm:pt>
    <dgm:pt modelId="{0F8B63CE-EBFD-4089-8623-71629135BEA1}" type="parTrans" cxnId="{289DFADE-19A1-4E96-AD6B-B04044F61BD8}">
      <dgm:prSet/>
      <dgm:spPr/>
      <dgm:t>
        <a:bodyPr/>
        <a:lstStyle/>
        <a:p>
          <a:endParaRPr lang="en-US"/>
        </a:p>
      </dgm:t>
    </dgm:pt>
    <dgm:pt modelId="{E6B12E44-C862-4586-8517-EA676FD9649F}" type="sibTrans" cxnId="{289DFADE-19A1-4E96-AD6B-B04044F61BD8}">
      <dgm:prSet/>
      <dgm:spPr/>
      <dgm:t>
        <a:bodyPr/>
        <a:lstStyle/>
        <a:p>
          <a:endParaRPr lang="en-US"/>
        </a:p>
      </dgm:t>
    </dgm:pt>
    <dgm:pt modelId="{4714EEF9-B47B-490F-B348-A8C9EAFCBF36}" type="pres">
      <dgm:prSet presAssocID="{3988B4C8-7B55-4CF3-896B-8A089EAF3E49}" presName="linear" presStyleCnt="0">
        <dgm:presLayoutVars>
          <dgm:dir/>
          <dgm:animLvl val="lvl"/>
          <dgm:resizeHandles val="exact"/>
        </dgm:presLayoutVars>
      </dgm:prSet>
      <dgm:spPr/>
    </dgm:pt>
    <dgm:pt modelId="{F9D97ECB-2FCE-4060-9AE2-DBE9CE238CBE}" type="pres">
      <dgm:prSet presAssocID="{D5677D6A-6C1B-4375-ACB6-CF461AF75BF1}" presName="parentLin" presStyleCnt="0"/>
      <dgm:spPr/>
    </dgm:pt>
    <dgm:pt modelId="{05341B85-86A6-4E38-A7C7-0C8236A14EE5}" type="pres">
      <dgm:prSet presAssocID="{D5677D6A-6C1B-4375-ACB6-CF461AF75BF1}" presName="parentLeftMargin" presStyleLbl="node1" presStyleIdx="0" presStyleCnt="2"/>
      <dgm:spPr/>
    </dgm:pt>
    <dgm:pt modelId="{94865593-4FF9-4F14-8FF0-FD7930B8E37E}" type="pres">
      <dgm:prSet presAssocID="{D5677D6A-6C1B-4375-ACB6-CF461AF75BF1}" presName="parentText" presStyleLbl="node1" presStyleIdx="0" presStyleCnt="2">
        <dgm:presLayoutVars>
          <dgm:chMax val="0"/>
          <dgm:bulletEnabled val="1"/>
        </dgm:presLayoutVars>
      </dgm:prSet>
      <dgm:spPr/>
    </dgm:pt>
    <dgm:pt modelId="{2DCFA50B-784A-4C9A-9F06-C24292883790}" type="pres">
      <dgm:prSet presAssocID="{D5677D6A-6C1B-4375-ACB6-CF461AF75BF1}" presName="negativeSpace" presStyleCnt="0"/>
      <dgm:spPr/>
    </dgm:pt>
    <dgm:pt modelId="{CB918B94-8961-4BE0-BB72-A7B46EFA59F0}" type="pres">
      <dgm:prSet presAssocID="{D5677D6A-6C1B-4375-ACB6-CF461AF75BF1}" presName="childText" presStyleLbl="conFgAcc1" presStyleIdx="0" presStyleCnt="2">
        <dgm:presLayoutVars>
          <dgm:bulletEnabled val="1"/>
        </dgm:presLayoutVars>
      </dgm:prSet>
      <dgm:spPr/>
    </dgm:pt>
    <dgm:pt modelId="{FEAA12C7-46AD-4F95-8D83-51A42409E7C4}" type="pres">
      <dgm:prSet presAssocID="{E82D304C-3724-4E84-9C00-8B626BBC40AA}" presName="spaceBetweenRectangles" presStyleCnt="0"/>
      <dgm:spPr/>
    </dgm:pt>
    <dgm:pt modelId="{7A087989-99F5-48C4-A731-D44041098D03}" type="pres">
      <dgm:prSet presAssocID="{CEC2FA69-F3E0-41C4-8017-E8867E704F9E}" presName="parentLin" presStyleCnt="0"/>
      <dgm:spPr/>
    </dgm:pt>
    <dgm:pt modelId="{B1F54635-AC7D-444E-BFFD-D57588F0E0B8}" type="pres">
      <dgm:prSet presAssocID="{CEC2FA69-F3E0-41C4-8017-E8867E704F9E}" presName="parentLeftMargin" presStyleLbl="node1" presStyleIdx="0" presStyleCnt="2"/>
      <dgm:spPr/>
    </dgm:pt>
    <dgm:pt modelId="{2019A3F5-337B-446D-98EB-65D23D3FAA03}" type="pres">
      <dgm:prSet presAssocID="{CEC2FA69-F3E0-41C4-8017-E8867E704F9E}" presName="parentText" presStyleLbl="node1" presStyleIdx="1" presStyleCnt="2">
        <dgm:presLayoutVars>
          <dgm:chMax val="0"/>
          <dgm:bulletEnabled val="1"/>
        </dgm:presLayoutVars>
      </dgm:prSet>
      <dgm:spPr/>
    </dgm:pt>
    <dgm:pt modelId="{049A79FD-018F-4A12-9415-374F55823359}" type="pres">
      <dgm:prSet presAssocID="{CEC2FA69-F3E0-41C4-8017-E8867E704F9E}" presName="negativeSpace" presStyleCnt="0"/>
      <dgm:spPr/>
    </dgm:pt>
    <dgm:pt modelId="{AEC6B1A9-9516-4A48-9B42-FD50F296F894}" type="pres">
      <dgm:prSet presAssocID="{CEC2FA69-F3E0-41C4-8017-E8867E704F9E}" presName="childText" presStyleLbl="conFgAcc1" presStyleIdx="1" presStyleCnt="2">
        <dgm:presLayoutVars>
          <dgm:bulletEnabled val="1"/>
        </dgm:presLayoutVars>
      </dgm:prSet>
      <dgm:spPr/>
    </dgm:pt>
  </dgm:ptLst>
  <dgm:cxnLst>
    <dgm:cxn modelId="{F4D3241F-8B5C-4893-A719-86237B42F79B}" srcId="{CEC2FA69-F3E0-41C4-8017-E8867E704F9E}" destId="{07CD6A55-32E5-439D-8E86-4594CFDD05F8}" srcOrd="0" destOrd="0" parTransId="{B8138D92-87AD-49DE-9FD3-7C05FDDE4EED}" sibTransId="{DB48615F-07CE-4E2C-8DF4-3D819E4BA98B}"/>
    <dgm:cxn modelId="{3A8FD720-BC86-485B-932C-47FBB7E9655E}" srcId="{D5677D6A-6C1B-4375-ACB6-CF461AF75BF1}" destId="{062681F5-4E3C-4505-AC3A-D44D1B663F23}" srcOrd="2" destOrd="0" parTransId="{82318F20-59B6-4117-950E-6091691A0336}" sibTransId="{87273CA3-9FF7-4138-9E55-D25C637E82CC}"/>
    <dgm:cxn modelId="{8C53E534-6B18-47AC-88EE-951933268590}" srcId="{3988B4C8-7B55-4CF3-896B-8A089EAF3E49}" destId="{D5677D6A-6C1B-4375-ACB6-CF461AF75BF1}" srcOrd="0" destOrd="0" parTransId="{D6E46016-5DCE-44DA-917D-ABA060632E7C}" sibTransId="{E82D304C-3724-4E84-9C00-8B626BBC40AA}"/>
    <dgm:cxn modelId="{B226CD35-BB7A-4DEB-A1D5-9E5C4C6C233D}" type="presOf" srcId="{3988B4C8-7B55-4CF3-896B-8A089EAF3E49}" destId="{4714EEF9-B47B-490F-B348-A8C9EAFCBF36}" srcOrd="0" destOrd="0" presId="urn:microsoft.com/office/officeart/2005/8/layout/list1"/>
    <dgm:cxn modelId="{31323A3A-57BE-40C4-A963-7E308BD39397}" type="presOf" srcId="{062681F5-4E3C-4505-AC3A-D44D1B663F23}" destId="{CB918B94-8961-4BE0-BB72-A7B46EFA59F0}" srcOrd="0" destOrd="2" presId="urn:microsoft.com/office/officeart/2005/8/layout/list1"/>
    <dgm:cxn modelId="{E4057647-EE18-44D7-9D69-5C4974D71090}" type="presOf" srcId="{5BD9F6D2-0E72-4823-A78E-D48873A6BC51}" destId="{CB918B94-8961-4BE0-BB72-A7B46EFA59F0}" srcOrd="0" destOrd="1" presId="urn:microsoft.com/office/officeart/2005/8/layout/list1"/>
    <dgm:cxn modelId="{CC2D2561-6282-48B8-8945-C0D0E7A97FFE}" srcId="{D5677D6A-6C1B-4375-ACB6-CF461AF75BF1}" destId="{41A7BB79-A696-460F-8047-6A3D6962C1E0}" srcOrd="0" destOrd="0" parTransId="{5E056FB3-9A88-40EB-B20D-37C793325F85}" sibTransId="{4CCEF3B4-9E07-4661-B954-CA8A6959F524}"/>
    <dgm:cxn modelId="{4400AE68-E855-411D-B026-E87B711069E0}" srcId="{D5677D6A-6C1B-4375-ACB6-CF461AF75BF1}" destId="{5BD9F6D2-0E72-4823-A78E-D48873A6BC51}" srcOrd="1" destOrd="0" parTransId="{A79ABC05-DF19-40F2-997C-AD45BC32A5C7}" sibTransId="{698CE882-099B-4412-9AEC-38BF05FA43CE}"/>
    <dgm:cxn modelId="{B36BE268-4AC7-4243-B0DD-6A4B7763C027}" type="presOf" srcId="{07CD6A55-32E5-439D-8E86-4594CFDD05F8}" destId="{AEC6B1A9-9516-4A48-9B42-FD50F296F894}" srcOrd="0" destOrd="0" presId="urn:microsoft.com/office/officeart/2005/8/layout/list1"/>
    <dgm:cxn modelId="{729D117D-74BA-4EA0-898E-979DF068E606}" type="presOf" srcId="{CEC2FA69-F3E0-41C4-8017-E8867E704F9E}" destId="{B1F54635-AC7D-444E-BFFD-D57588F0E0B8}" srcOrd="0" destOrd="0" presId="urn:microsoft.com/office/officeart/2005/8/layout/list1"/>
    <dgm:cxn modelId="{9DAD7288-AF75-4275-B735-BB50D261BAAF}" type="presOf" srcId="{D5677D6A-6C1B-4375-ACB6-CF461AF75BF1}" destId="{94865593-4FF9-4F14-8FF0-FD7930B8E37E}" srcOrd="1" destOrd="0" presId="urn:microsoft.com/office/officeart/2005/8/layout/list1"/>
    <dgm:cxn modelId="{4B951799-C32B-4DFF-84DA-11B7B46F1B97}" type="presOf" srcId="{D5677D6A-6C1B-4375-ACB6-CF461AF75BF1}" destId="{05341B85-86A6-4E38-A7C7-0C8236A14EE5}" srcOrd="0" destOrd="0" presId="urn:microsoft.com/office/officeart/2005/8/layout/list1"/>
    <dgm:cxn modelId="{5FB242B0-4209-4D11-9388-AC5AE9661C4F}" srcId="{3988B4C8-7B55-4CF3-896B-8A089EAF3E49}" destId="{CEC2FA69-F3E0-41C4-8017-E8867E704F9E}" srcOrd="1" destOrd="0" parTransId="{D5FAABB7-48A2-48F9-A176-C355ACFC0607}" sibTransId="{028F359D-029C-43AE-BBFE-9473CE7F401A}"/>
    <dgm:cxn modelId="{B38FDBB4-3BD1-491C-A258-A09F7F307CD9}" srcId="{D5677D6A-6C1B-4375-ACB6-CF461AF75BF1}" destId="{F3F8021C-D255-4DF7-A828-44A536E3FF47}" srcOrd="3" destOrd="0" parTransId="{6AF4EB36-6B64-45D7-A83D-630B1872E85D}" sibTransId="{B39BEF88-FE9B-4A9E-92AB-E026722B3BD8}"/>
    <dgm:cxn modelId="{F7EA0FCD-C7E0-4F18-86F3-A377EAEF9928}" type="presOf" srcId="{F3F8021C-D255-4DF7-A828-44A536E3FF47}" destId="{CB918B94-8961-4BE0-BB72-A7B46EFA59F0}" srcOrd="0" destOrd="3" presId="urn:microsoft.com/office/officeart/2005/8/layout/list1"/>
    <dgm:cxn modelId="{289DFADE-19A1-4E96-AD6B-B04044F61BD8}" srcId="{CEC2FA69-F3E0-41C4-8017-E8867E704F9E}" destId="{396D08ED-84F7-4E31-98D5-EA630221980F}" srcOrd="1" destOrd="0" parTransId="{0F8B63CE-EBFD-4089-8623-71629135BEA1}" sibTransId="{E6B12E44-C862-4586-8517-EA676FD9649F}"/>
    <dgm:cxn modelId="{C89ECEDF-FE65-48E5-AD9E-2913F72BD3CE}" type="presOf" srcId="{CEC2FA69-F3E0-41C4-8017-E8867E704F9E}" destId="{2019A3F5-337B-446D-98EB-65D23D3FAA03}" srcOrd="1" destOrd="0" presId="urn:microsoft.com/office/officeart/2005/8/layout/list1"/>
    <dgm:cxn modelId="{0F7DBBE6-3BDD-4C89-80D0-13B76CB03DF6}" type="presOf" srcId="{41A7BB79-A696-460F-8047-6A3D6962C1E0}" destId="{CB918B94-8961-4BE0-BB72-A7B46EFA59F0}" srcOrd="0" destOrd="0" presId="urn:microsoft.com/office/officeart/2005/8/layout/list1"/>
    <dgm:cxn modelId="{A7D161EF-60FD-49ED-95A6-4F4FB7CF9DB6}" type="presOf" srcId="{396D08ED-84F7-4E31-98D5-EA630221980F}" destId="{AEC6B1A9-9516-4A48-9B42-FD50F296F894}" srcOrd="0" destOrd="1" presId="urn:microsoft.com/office/officeart/2005/8/layout/list1"/>
    <dgm:cxn modelId="{3FA76326-864E-411B-8D02-A53F35214316}" type="presParOf" srcId="{4714EEF9-B47B-490F-B348-A8C9EAFCBF36}" destId="{F9D97ECB-2FCE-4060-9AE2-DBE9CE238CBE}" srcOrd="0" destOrd="0" presId="urn:microsoft.com/office/officeart/2005/8/layout/list1"/>
    <dgm:cxn modelId="{C5455EEE-BCB6-4531-93AB-948A002FF7F5}" type="presParOf" srcId="{F9D97ECB-2FCE-4060-9AE2-DBE9CE238CBE}" destId="{05341B85-86A6-4E38-A7C7-0C8236A14EE5}" srcOrd="0" destOrd="0" presId="urn:microsoft.com/office/officeart/2005/8/layout/list1"/>
    <dgm:cxn modelId="{F7B209BC-79CE-4923-927F-8EB23283A7EF}" type="presParOf" srcId="{F9D97ECB-2FCE-4060-9AE2-DBE9CE238CBE}" destId="{94865593-4FF9-4F14-8FF0-FD7930B8E37E}" srcOrd="1" destOrd="0" presId="urn:microsoft.com/office/officeart/2005/8/layout/list1"/>
    <dgm:cxn modelId="{C6DA0D98-52F9-4F73-B6A6-74DA40B93211}" type="presParOf" srcId="{4714EEF9-B47B-490F-B348-A8C9EAFCBF36}" destId="{2DCFA50B-784A-4C9A-9F06-C24292883790}" srcOrd="1" destOrd="0" presId="urn:microsoft.com/office/officeart/2005/8/layout/list1"/>
    <dgm:cxn modelId="{B0F9D5D8-EA79-4135-BA73-25A4DAD000CF}" type="presParOf" srcId="{4714EEF9-B47B-490F-B348-A8C9EAFCBF36}" destId="{CB918B94-8961-4BE0-BB72-A7B46EFA59F0}" srcOrd="2" destOrd="0" presId="urn:microsoft.com/office/officeart/2005/8/layout/list1"/>
    <dgm:cxn modelId="{607E482E-C7D9-498F-9A4C-0A0CD636DC43}" type="presParOf" srcId="{4714EEF9-B47B-490F-B348-A8C9EAFCBF36}" destId="{FEAA12C7-46AD-4F95-8D83-51A42409E7C4}" srcOrd="3" destOrd="0" presId="urn:microsoft.com/office/officeart/2005/8/layout/list1"/>
    <dgm:cxn modelId="{50292DED-3AEB-404B-82F8-6FB51526014E}" type="presParOf" srcId="{4714EEF9-B47B-490F-B348-A8C9EAFCBF36}" destId="{7A087989-99F5-48C4-A731-D44041098D03}" srcOrd="4" destOrd="0" presId="urn:microsoft.com/office/officeart/2005/8/layout/list1"/>
    <dgm:cxn modelId="{E0664B5F-6B21-491D-B7A4-4BFDBFDB491D}" type="presParOf" srcId="{7A087989-99F5-48C4-A731-D44041098D03}" destId="{B1F54635-AC7D-444E-BFFD-D57588F0E0B8}" srcOrd="0" destOrd="0" presId="urn:microsoft.com/office/officeart/2005/8/layout/list1"/>
    <dgm:cxn modelId="{F59020FE-D10B-4B9E-9C25-EBC11911FB4A}" type="presParOf" srcId="{7A087989-99F5-48C4-A731-D44041098D03}" destId="{2019A3F5-337B-446D-98EB-65D23D3FAA03}" srcOrd="1" destOrd="0" presId="urn:microsoft.com/office/officeart/2005/8/layout/list1"/>
    <dgm:cxn modelId="{C5ACBC72-8D22-47C5-A6F5-3A4760CE52C8}" type="presParOf" srcId="{4714EEF9-B47B-490F-B348-A8C9EAFCBF36}" destId="{049A79FD-018F-4A12-9415-374F55823359}" srcOrd="5" destOrd="0" presId="urn:microsoft.com/office/officeart/2005/8/layout/list1"/>
    <dgm:cxn modelId="{B6710D53-9EB8-4939-8B84-0EBECF9B498B}" type="presParOf" srcId="{4714EEF9-B47B-490F-B348-A8C9EAFCBF36}" destId="{AEC6B1A9-9516-4A48-9B42-FD50F296F894}" srcOrd="6"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C21A2E-50EE-42AD-ACC5-A097F03A743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81B21-A606-4A8A-8CC3-A194E751B5DD}">
      <dgm:prSet/>
      <dgm:spPr/>
      <dgm:t>
        <a:bodyPr/>
        <a:lstStyle/>
        <a:p>
          <a:pPr>
            <a:lnSpc>
              <a:spcPct val="100000"/>
            </a:lnSpc>
            <a:defRPr cap="all"/>
          </a:pPr>
          <a:r>
            <a:rPr lang="en-US"/>
            <a:t>Setting up Python</a:t>
          </a:r>
        </a:p>
      </dgm:t>
    </dgm:pt>
    <dgm:pt modelId="{AAD02792-CFB5-484C-B70A-EE61C4CBE805}" type="parTrans" cxnId="{EB3DA9FD-71F9-40B8-B81E-75FCDF745FDD}">
      <dgm:prSet/>
      <dgm:spPr/>
      <dgm:t>
        <a:bodyPr/>
        <a:lstStyle/>
        <a:p>
          <a:endParaRPr lang="en-US"/>
        </a:p>
      </dgm:t>
    </dgm:pt>
    <dgm:pt modelId="{359CE560-F0B6-4493-BBCD-D5E7B890748F}" type="sibTrans" cxnId="{EB3DA9FD-71F9-40B8-B81E-75FCDF745FDD}">
      <dgm:prSet/>
      <dgm:spPr/>
      <dgm:t>
        <a:bodyPr/>
        <a:lstStyle/>
        <a:p>
          <a:endParaRPr lang="en-US"/>
        </a:p>
      </dgm:t>
    </dgm:pt>
    <dgm:pt modelId="{4F17A4D4-C831-4D2C-95B1-BA2596ED80ED}">
      <dgm:prSet/>
      <dgm:spPr/>
      <dgm:t>
        <a:bodyPr/>
        <a:lstStyle/>
        <a:p>
          <a:pPr>
            <a:lnSpc>
              <a:spcPct val="100000"/>
            </a:lnSpc>
            <a:defRPr cap="all"/>
          </a:pPr>
          <a:r>
            <a:rPr lang="en-US" dirty="0"/>
            <a:t>Virtual Environments</a:t>
          </a:r>
        </a:p>
      </dgm:t>
    </dgm:pt>
    <dgm:pt modelId="{EE1335FD-E279-499C-BE57-926A75C1E8EA}" type="parTrans" cxnId="{57DF1425-C6DC-4E4E-9D65-252D13888ADB}">
      <dgm:prSet/>
      <dgm:spPr/>
      <dgm:t>
        <a:bodyPr/>
        <a:lstStyle/>
        <a:p>
          <a:endParaRPr lang="en-US"/>
        </a:p>
      </dgm:t>
    </dgm:pt>
    <dgm:pt modelId="{93439C92-8164-44A9-B9D7-719AFE1AC0BF}" type="sibTrans" cxnId="{57DF1425-C6DC-4E4E-9D65-252D13888ADB}">
      <dgm:prSet/>
      <dgm:spPr/>
      <dgm:t>
        <a:bodyPr/>
        <a:lstStyle/>
        <a:p>
          <a:endParaRPr lang="en-US"/>
        </a:p>
      </dgm:t>
    </dgm:pt>
    <dgm:pt modelId="{28073037-5177-4686-857C-9ED81EB26946}">
      <dgm:prSet/>
      <dgm:spPr/>
      <dgm:t>
        <a:bodyPr/>
        <a:lstStyle/>
        <a:p>
          <a:pPr>
            <a:lnSpc>
              <a:spcPct val="100000"/>
            </a:lnSpc>
            <a:defRPr cap="all"/>
          </a:pPr>
          <a:r>
            <a:rPr lang="en-US"/>
            <a:t>Jupyter Notebooks</a:t>
          </a:r>
        </a:p>
      </dgm:t>
    </dgm:pt>
    <dgm:pt modelId="{5CEC15CC-E521-46CE-89BD-EFA4E525AC10}" type="parTrans" cxnId="{3548EAD1-D5B3-41F4-8BB1-8A33EDCAE6DA}">
      <dgm:prSet/>
      <dgm:spPr/>
      <dgm:t>
        <a:bodyPr/>
        <a:lstStyle/>
        <a:p>
          <a:endParaRPr lang="en-US"/>
        </a:p>
      </dgm:t>
    </dgm:pt>
    <dgm:pt modelId="{C0D8D044-59B2-4A6D-9F93-E5E406C42A05}" type="sibTrans" cxnId="{3548EAD1-D5B3-41F4-8BB1-8A33EDCAE6DA}">
      <dgm:prSet/>
      <dgm:spPr/>
      <dgm:t>
        <a:bodyPr/>
        <a:lstStyle/>
        <a:p>
          <a:endParaRPr lang="en-US"/>
        </a:p>
      </dgm:t>
    </dgm:pt>
    <dgm:pt modelId="{BE943D61-3BD0-4C4B-9E0D-852D1CAE6269}">
      <dgm:prSet/>
      <dgm:spPr/>
      <dgm:t>
        <a:bodyPr/>
        <a:lstStyle/>
        <a:p>
          <a:pPr>
            <a:lnSpc>
              <a:spcPct val="100000"/>
            </a:lnSpc>
            <a:defRPr cap="all"/>
          </a:pPr>
          <a:r>
            <a:rPr lang="en-US"/>
            <a:t>Google Colab</a:t>
          </a:r>
        </a:p>
      </dgm:t>
    </dgm:pt>
    <dgm:pt modelId="{9F903C24-ABB9-4C31-8289-40F45F983490}" type="parTrans" cxnId="{4E30182C-A435-4B9A-B9CC-1105672F9C82}">
      <dgm:prSet/>
      <dgm:spPr/>
      <dgm:t>
        <a:bodyPr/>
        <a:lstStyle/>
        <a:p>
          <a:endParaRPr lang="en-US"/>
        </a:p>
      </dgm:t>
    </dgm:pt>
    <dgm:pt modelId="{3847B409-0452-4EDF-83C1-1CD4B3A0BA0A}" type="sibTrans" cxnId="{4E30182C-A435-4B9A-B9CC-1105672F9C82}">
      <dgm:prSet/>
      <dgm:spPr/>
      <dgm:t>
        <a:bodyPr/>
        <a:lstStyle/>
        <a:p>
          <a:endParaRPr lang="en-US"/>
        </a:p>
      </dgm:t>
    </dgm:pt>
    <dgm:pt modelId="{5348CB2C-820A-4144-9311-C706AEBC9AC9}" type="pres">
      <dgm:prSet presAssocID="{C0C21A2E-50EE-42AD-ACC5-A097F03A7432}" presName="root" presStyleCnt="0">
        <dgm:presLayoutVars>
          <dgm:dir/>
          <dgm:resizeHandles val="exact"/>
        </dgm:presLayoutVars>
      </dgm:prSet>
      <dgm:spPr/>
    </dgm:pt>
    <dgm:pt modelId="{49BDC953-6FE8-4330-AEA0-B03D123B5ABC}" type="pres">
      <dgm:prSet presAssocID="{7F781B21-A606-4A8A-8CC3-A194E751B5DD}" presName="compNode" presStyleCnt="0"/>
      <dgm:spPr/>
    </dgm:pt>
    <dgm:pt modelId="{5BF7DD50-5049-4599-BEC5-7B7BBAE9D45B}" type="pres">
      <dgm:prSet presAssocID="{7F781B21-A606-4A8A-8CC3-A194E751B5DD}" presName="iconBgRect" presStyleLbl="bgShp" presStyleIdx="0" presStyleCnt="4"/>
      <dgm:spPr/>
    </dgm:pt>
    <dgm:pt modelId="{9D9CF9FC-54A4-404F-8595-830C93C96BD5}" type="pres">
      <dgm:prSet presAssocID="{7F781B21-A606-4A8A-8CC3-A194E751B5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4A7DDD7-6E49-41AE-BBED-A39CB182D756}" type="pres">
      <dgm:prSet presAssocID="{7F781B21-A606-4A8A-8CC3-A194E751B5DD}" presName="spaceRect" presStyleCnt="0"/>
      <dgm:spPr/>
    </dgm:pt>
    <dgm:pt modelId="{F34A8FCB-44BD-4E47-925D-4AA3F9BA8D44}" type="pres">
      <dgm:prSet presAssocID="{7F781B21-A606-4A8A-8CC3-A194E751B5DD}" presName="textRect" presStyleLbl="revTx" presStyleIdx="0" presStyleCnt="4">
        <dgm:presLayoutVars>
          <dgm:chMax val="1"/>
          <dgm:chPref val="1"/>
        </dgm:presLayoutVars>
      </dgm:prSet>
      <dgm:spPr/>
    </dgm:pt>
    <dgm:pt modelId="{A5517B4A-9C4C-463A-ADF0-DF2110E596E6}" type="pres">
      <dgm:prSet presAssocID="{359CE560-F0B6-4493-BBCD-D5E7B890748F}" presName="sibTrans" presStyleCnt="0"/>
      <dgm:spPr/>
    </dgm:pt>
    <dgm:pt modelId="{9A80FE24-E5B5-4926-94C0-AE06684A1BE4}" type="pres">
      <dgm:prSet presAssocID="{4F17A4D4-C831-4D2C-95B1-BA2596ED80ED}" presName="compNode" presStyleCnt="0"/>
      <dgm:spPr/>
    </dgm:pt>
    <dgm:pt modelId="{B8467D18-376D-4AF7-B0DB-52A6CDF6F7AE}" type="pres">
      <dgm:prSet presAssocID="{4F17A4D4-C831-4D2C-95B1-BA2596ED80ED}" presName="iconBgRect" presStyleLbl="bgShp" presStyleIdx="1" presStyleCnt="4"/>
      <dgm:spPr/>
    </dgm:pt>
    <dgm:pt modelId="{C1638480-CB23-4A8C-8F16-E89E3F86FD39}" type="pres">
      <dgm:prSet presAssocID="{4F17A4D4-C831-4D2C-95B1-BA2596ED80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tochondria"/>
        </a:ext>
      </dgm:extLst>
    </dgm:pt>
    <dgm:pt modelId="{C866C5EA-C572-47DF-97C2-53333064AF75}" type="pres">
      <dgm:prSet presAssocID="{4F17A4D4-C831-4D2C-95B1-BA2596ED80ED}" presName="spaceRect" presStyleCnt="0"/>
      <dgm:spPr/>
    </dgm:pt>
    <dgm:pt modelId="{02967FBA-2C46-47A9-87DD-47FCB39CD1FC}" type="pres">
      <dgm:prSet presAssocID="{4F17A4D4-C831-4D2C-95B1-BA2596ED80ED}" presName="textRect" presStyleLbl="revTx" presStyleIdx="1" presStyleCnt="4">
        <dgm:presLayoutVars>
          <dgm:chMax val="1"/>
          <dgm:chPref val="1"/>
        </dgm:presLayoutVars>
      </dgm:prSet>
      <dgm:spPr/>
    </dgm:pt>
    <dgm:pt modelId="{43CED2BD-AFFD-42CC-AEDB-BA6A19CCBBB9}" type="pres">
      <dgm:prSet presAssocID="{93439C92-8164-44A9-B9D7-719AFE1AC0BF}" presName="sibTrans" presStyleCnt="0"/>
      <dgm:spPr/>
    </dgm:pt>
    <dgm:pt modelId="{25C4870E-438B-4CE2-8034-8D0696CCA030}" type="pres">
      <dgm:prSet presAssocID="{28073037-5177-4686-857C-9ED81EB26946}" presName="compNode" presStyleCnt="0"/>
      <dgm:spPr/>
    </dgm:pt>
    <dgm:pt modelId="{278A20B6-CD18-430E-B0B7-8F3E6CF0E6D0}" type="pres">
      <dgm:prSet presAssocID="{28073037-5177-4686-857C-9ED81EB26946}" presName="iconBgRect" presStyleLbl="bgShp" presStyleIdx="2" presStyleCnt="4"/>
      <dgm:spPr/>
    </dgm:pt>
    <dgm:pt modelId="{E4F7A24D-B72E-45A1-9FAD-4C5558BAEBEE}" type="pres">
      <dgm:prSet presAssocID="{28073037-5177-4686-857C-9ED81EB26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6BD7912-E8CE-47C2-B9A6-D3EEC0925DA7}" type="pres">
      <dgm:prSet presAssocID="{28073037-5177-4686-857C-9ED81EB26946}" presName="spaceRect" presStyleCnt="0"/>
      <dgm:spPr/>
    </dgm:pt>
    <dgm:pt modelId="{8E667AC8-1276-4386-95E3-D4DF05A64AAE}" type="pres">
      <dgm:prSet presAssocID="{28073037-5177-4686-857C-9ED81EB26946}" presName="textRect" presStyleLbl="revTx" presStyleIdx="2" presStyleCnt="4">
        <dgm:presLayoutVars>
          <dgm:chMax val="1"/>
          <dgm:chPref val="1"/>
        </dgm:presLayoutVars>
      </dgm:prSet>
      <dgm:spPr/>
    </dgm:pt>
    <dgm:pt modelId="{EC4BED83-5F76-435E-8250-C1034E12D115}" type="pres">
      <dgm:prSet presAssocID="{C0D8D044-59B2-4A6D-9F93-E5E406C42A05}" presName="sibTrans" presStyleCnt="0"/>
      <dgm:spPr/>
    </dgm:pt>
    <dgm:pt modelId="{2553ACAB-8928-4D54-9D85-27674C179174}" type="pres">
      <dgm:prSet presAssocID="{BE943D61-3BD0-4C4B-9E0D-852D1CAE6269}" presName="compNode" presStyleCnt="0"/>
      <dgm:spPr/>
    </dgm:pt>
    <dgm:pt modelId="{1EC65656-0786-40D2-9A95-0447D4FB36B7}" type="pres">
      <dgm:prSet presAssocID="{BE943D61-3BD0-4C4B-9E0D-852D1CAE6269}" presName="iconBgRect" presStyleLbl="bgShp" presStyleIdx="3" presStyleCnt="4"/>
      <dgm:spPr/>
    </dgm:pt>
    <dgm:pt modelId="{82512D14-16A4-4CD4-A151-FF5E40574039}" type="pres">
      <dgm:prSet presAssocID="{BE943D61-3BD0-4C4B-9E0D-852D1CAE6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066B1DF2-E9A1-42EC-8360-ACAAB62B6C0C}" type="pres">
      <dgm:prSet presAssocID="{BE943D61-3BD0-4C4B-9E0D-852D1CAE6269}" presName="spaceRect" presStyleCnt="0"/>
      <dgm:spPr/>
    </dgm:pt>
    <dgm:pt modelId="{9CA09219-20F1-46D1-B9D8-508258873541}" type="pres">
      <dgm:prSet presAssocID="{BE943D61-3BD0-4C4B-9E0D-852D1CAE6269}" presName="textRect" presStyleLbl="revTx" presStyleIdx="3" presStyleCnt="4">
        <dgm:presLayoutVars>
          <dgm:chMax val="1"/>
          <dgm:chPref val="1"/>
        </dgm:presLayoutVars>
      </dgm:prSet>
      <dgm:spPr/>
    </dgm:pt>
  </dgm:ptLst>
  <dgm:cxnLst>
    <dgm:cxn modelId="{298CFC05-D8ED-43A4-B6ED-E3CE220FBA28}" type="presOf" srcId="{28073037-5177-4686-857C-9ED81EB26946}" destId="{8E667AC8-1276-4386-95E3-D4DF05A64AAE}" srcOrd="0" destOrd="0" presId="urn:microsoft.com/office/officeart/2018/5/layout/IconCircleLabelList"/>
    <dgm:cxn modelId="{C8643710-6D2F-43E3-8087-89FDF8E8F855}" type="presOf" srcId="{C0C21A2E-50EE-42AD-ACC5-A097F03A7432}" destId="{5348CB2C-820A-4144-9311-C706AEBC9AC9}" srcOrd="0" destOrd="0" presId="urn:microsoft.com/office/officeart/2018/5/layout/IconCircleLabelList"/>
    <dgm:cxn modelId="{57DF1425-C6DC-4E4E-9D65-252D13888ADB}" srcId="{C0C21A2E-50EE-42AD-ACC5-A097F03A7432}" destId="{4F17A4D4-C831-4D2C-95B1-BA2596ED80ED}" srcOrd="1" destOrd="0" parTransId="{EE1335FD-E279-499C-BE57-926A75C1E8EA}" sibTransId="{93439C92-8164-44A9-B9D7-719AFE1AC0BF}"/>
    <dgm:cxn modelId="{4E30182C-A435-4B9A-B9CC-1105672F9C82}" srcId="{C0C21A2E-50EE-42AD-ACC5-A097F03A7432}" destId="{BE943D61-3BD0-4C4B-9E0D-852D1CAE6269}" srcOrd="3" destOrd="0" parTransId="{9F903C24-ABB9-4C31-8289-40F45F983490}" sibTransId="{3847B409-0452-4EDF-83C1-1CD4B3A0BA0A}"/>
    <dgm:cxn modelId="{663C3F71-E6A5-483D-9EAE-B3618BEF0F3E}" type="presOf" srcId="{4F17A4D4-C831-4D2C-95B1-BA2596ED80ED}" destId="{02967FBA-2C46-47A9-87DD-47FCB39CD1FC}" srcOrd="0" destOrd="0" presId="urn:microsoft.com/office/officeart/2018/5/layout/IconCircleLabelList"/>
    <dgm:cxn modelId="{9E2B7797-1478-4EBC-AE2D-C3F178B87F76}" type="presOf" srcId="{BE943D61-3BD0-4C4B-9E0D-852D1CAE6269}" destId="{9CA09219-20F1-46D1-B9D8-508258873541}" srcOrd="0" destOrd="0" presId="urn:microsoft.com/office/officeart/2018/5/layout/IconCircleLabelList"/>
    <dgm:cxn modelId="{89078AB1-E073-421C-A8E8-0925122F881A}" type="presOf" srcId="{7F781B21-A606-4A8A-8CC3-A194E751B5DD}" destId="{F34A8FCB-44BD-4E47-925D-4AA3F9BA8D44}" srcOrd="0" destOrd="0" presId="urn:microsoft.com/office/officeart/2018/5/layout/IconCircleLabelList"/>
    <dgm:cxn modelId="{3548EAD1-D5B3-41F4-8BB1-8A33EDCAE6DA}" srcId="{C0C21A2E-50EE-42AD-ACC5-A097F03A7432}" destId="{28073037-5177-4686-857C-9ED81EB26946}" srcOrd="2" destOrd="0" parTransId="{5CEC15CC-E521-46CE-89BD-EFA4E525AC10}" sibTransId="{C0D8D044-59B2-4A6D-9F93-E5E406C42A05}"/>
    <dgm:cxn modelId="{EB3DA9FD-71F9-40B8-B81E-75FCDF745FDD}" srcId="{C0C21A2E-50EE-42AD-ACC5-A097F03A7432}" destId="{7F781B21-A606-4A8A-8CC3-A194E751B5DD}" srcOrd="0" destOrd="0" parTransId="{AAD02792-CFB5-484C-B70A-EE61C4CBE805}" sibTransId="{359CE560-F0B6-4493-BBCD-D5E7B890748F}"/>
    <dgm:cxn modelId="{E7AFB884-CFF1-4A90-8866-945F7CBE2ED7}" type="presParOf" srcId="{5348CB2C-820A-4144-9311-C706AEBC9AC9}" destId="{49BDC953-6FE8-4330-AEA0-B03D123B5ABC}" srcOrd="0" destOrd="0" presId="urn:microsoft.com/office/officeart/2018/5/layout/IconCircleLabelList"/>
    <dgm:cxn modelId="{AEC2C276-C21D-403A-89C6-1AE0FA30EF15}" type="presParOf" srcId="{49BDC953-6FE8-4330-AEA0-B03D123B5ABC}" destId="{5BF7DD50-5049-4599-BEC5-7B7BBAE9D45B}" srcOrd="0" destOrd="0" presId="urn:microsoft.com/office/officeart/2018/5/layout/IconCircleLabelList"/>
    <dgm:cxn modelId="{885449C0-6247-4A84-8C80-32BE7D28A38D}" type="presParOf" srcId="{49BDC953-6FE8-4330-AEA0-B03D123B5ABC}" destId="{9D9CF9FC-54A4-404F-8595-830C93C96BD5}" srcOrd="1" destOrd="0" presId="urn:microsoft.com/office/officeart/2018/5/layout/IconCircleLabelList"/>
    <dgm:cxn modelId="{7DA88F3A-8ED8-4ECD-9EEF-C164BEF52D50}" type="presParOf" srcId="{49BDC953-6FE8-4330-AEA0-B03D123B5ABC}" destId="{34A7DDD7-6E49-41AE-BBED-A39CB182D756}" srcOrd="2" destOrd="0" presId="urn:microsoft.com/office/officeart/2018/5/layout/IconCircleLabelList"/>
    <dgm:cxn modelId="{032649C7-E311-4748-8B7B-9A1B87053ED4}" type="presParOf" srcId="{49BDC953-6FE8-4330-AEA0-B03D123B5ABC}" destId="{F34A8FCB-44BD-4E47-925D-4AA3F9BA8D44}" srcOrd="3" destOrd="0" presId="urn:microsoft.com/office/officeart/2018/5/layout/IconCircleLabelList"/>
    <dgm:cxn modelId="{20A3A207-90EF-46F2-B2EE-086503003CFC}" type="presParOf" srcId="{5348CB2C-820A-4144-9311-C706AEBC9AC9}" destId="{A5517B4A-9C4C-463A-ADF0-DF2110E596E6}" srcOrd="1" destOrd="0" presId="urn:microsoft.com/office/officeart/2018/5/layout/IconCircleLabelList"/>
    <dgm:cxn modelId="{43A271E6-E74D-4908-A610-4673AFB4F857}" type="presParOf" srcId="{5348CB2C-820A-4144-9311-C706AEBC9AC9}" destId="{9A80FE24-E5B5-4926-94C0-AE06684A1BE4}" srcOrd="2" destOrd="0" presId="urn:microsoft.com/office/officeart/2018/5/layout/IconCircleLabelList"/>
    <dgm:cxn modelId="{70FDD80F-851F-4F54-9897-E626AD906574}" type="presParOf" srcId="{9A80FE24-E5B5-4926-94C0-AE06684A1BE4}" destId="{B8467D18-376D-4AF7-B0DB-52A6CDF6F7AE}" srcOrd="0" destOrd="0" presId="urn:microsoft.com/office/officeart/2018/5/layout/IconCircleLabelList"/>
    <dgm:cxn modelId="{084285BC-7711-4D05-A1A1-DE44E47639BB}" type="presParOf" srcId="{9A80FE24-E5B5-4926-94C0-AE06684A1BE4}" destId="{C1638480-CB23-4A8C-8F16-E89E3F86FD39}" srcOrd="1" destOrd="0" presId="urn:microsoft.com/office/officeart/2018/5/layout/IconCircleLabelList"/>
    <dgm:cxn modelId="{BCA09E7A-B3E9-40E2-A29F-E6252D21542E}" type="presParOf" srcId="{9A80FE24-E5B5-4926-94C0-AE06684A1BE4}" destId="{C866C5EA-C572-47DF-97C2-53333064AF75}" srcOrd="2" destOrd="0" presId="urn:microsoft.com/office/officeart/2018/5/layout/IconCircleLabelList"/>
    <dgm:cxn modelId="{0B3DDDF4-D3EA-4ABB-B2A2-BD9E4F142F46}" type="presParOf" srcId="{9A80FE24-E5B5-4926-94C0-AE06684A1BE4}" destId="{02967FBA-2C46-47A9-87DD-47FCB39CD1FC}" srcOrd="3" destOrd="0" presId="urn:microsoft.com/office/officeart/2018/5/layout/IconCircleLabelList"/>
    <dgm:cxn modelId="{47C3EA18-E7DA-463A-99DE-30081F9298B5}" type="presParOf" srcId="{5348CB2C-820A-4144-9311-C706AEBC9AC9}" destId="{43CED2BD-AFFD-42CC-AEDB-BA6A19CCBBB9}" srcOrd="3" destOrd="0" presId="urn:microsoft.com/office/officeart/2018/5/layout/IconCircleLabelList"/>
    <dgm:cxn modelId="{53023BC5-3D6A-41AD-A428-F3CCEAA03601}" type="presParOf" srcId="{5348CB2C-820A-4144-9311-C706AEBC9AC9}" destId="{25C4870E-438B-4CE2-8034-8D0696CCA030}" srcOrd="4" destOrd="0" presId="urn:microsoft.com/office/officeart/2018/5/layout/IconCircleLabelList"/>
    <dgm:cxn modelId="{4DF171FF-8539-4B20-9ED7-21F3A4A0ACC6}" type="presParOf" srcId="{25C4870E-438B-4CE2-8034-8D0696CCA030}" destId="{278A20B6-CD18-430E-B0B7-8F3E6CF0E6D0}" srcOrd="0" destOrd="0" presId="urn:microsoft.com/office/officeart/2018/5/layout/IconCircleLabelList"/>
    <dgm:cxn modelId="{4769042D-C66B-47AB-8A29-EEC274887325}" type="presParOf" srcId="{25C4870E-438B-4CE2-8034-8D0696CCA030}" destId="{E4F7A24D-B72E-45A1-9FAD-4C5558BAEBEE}" srcOrd="1" destOrd="0" presId="urn:microsoft.com/office/officeart/2018/5/layout/IconCircleLabelList"/>
    <dgm:cxn modelId="{2DBDC7E2-9323-438F-8316-3907C554F4B8}" type="presParOf" srcId="{25C4870E-438B-4CE2-8034-8D0696CCA030}" destId="{36BD7912-E8CE-47C2-B9A6-D3EEC0925DA7}" srcOrd="2" destOrd="0" presId="urn:microsoft.com/office/officeart/2018/5/layout/IconCircleLabelList"/>
    <dgm:cxn modelId="{171CD6B3-05E1-4716-BA1E-223BCD92C641}" type="presParOf" srcId="{25C4870E-438B-4CE2-8034-8D0696CCA030}" destId="{8E667AC8-1276-4386-95E3-D4DF05A64AAE}" srcOrd="3" destOrd="0" presId="urn:microsoft.com/office/officeart/2018/5/layout/IconCircleLabelList"/>
    <dgm:cxn modelId="{250F02B2-4A2A-41F8-88FD-9FAE592DBAEC}" type="presParOf" srcId="{5348CB2C-820A-4144-9311-C706AEBC9AC9}" destId="{EC4BED83-5F76-435E-8250-C1034E12D115}" srcOrd="5" destOrd="0" presId="urn:microsoft.com/office/officeart/2018/5/layout/IconCircleLabelList"/>
    <dgm:cxn modelId="{204E87D0-AD8A-4AAD-942C-2578DA4003FD}" type="presParOf" srcId="{5348CB2C-820A-4144-9311-C706AEBC9AC9}" destId="{2553ACAB-8928-4D54-9D85-27674C179174}" srcOrd="6" destOrd="0" presId="urn:microsoft.com/office/officeart/2018/5/layout/IconCircleLabelList"/>
    <dgm:cxn modelId="{BED14F43-3C9E-4D32-93FE-7222295E83F0}" type="presParOf" srcId="{2553ACAB-8928-4D54-9D85-27674C179174}" destId="{1EC65656-0786-40D2-9A95-0447D4FB36B7}" srcOrd="0" destOrd="0" presId="urn:microsoft.com/office/officeart/2018/5/layout/IconCircleLabelList"/>
    <dgm:cxn modelId="{94F6C16A-9312-4CA0-BF02-3180BE43C22E}" type="presParOf" srcId="{2553ACAB-8928-4D54-9D85-27674C179174}" destId="{82512D14-16A4-4CD4-A151-FF5E40574039}" srcOrd="1" destOrd="0" presId="urn:microsoft.com/office/officeart/2018/5/layout/IconCircleLabelList"/>
    <dgm:cxn modelId="{0691E55E-0474-497B-8CE5-E5A4E66A248B}" type="presParOf" srcId="{2553ACAB-8928-4D54-9D85-27674C179174}" destId="{066B1DF2-E9A1-42EC-8360-ACAAB62B6C0C}" srcOrd="2" destOrd="0" presId="urn:microsoft.com/office/officeart/2018/5/layout/IconCircleLabelList"/>
    <dgm:cxn modelId="{C222562D-2F99-45EA-BD4D-9F8657DA9546}" type="presParOf" srcId="{2553ACAB-8928-4D54-9D85-27674C179174}" destId="{9CA09219-20F1-46D1-B9D8-508258873541}" srcOrd="3" destOrd="0" presId="urn:microsoft.com/office/officeart/2018/5/layout/IconCircle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7DD50-5049-4599-BEC5-7B7BBAE9D45B}">
      <dsp:nvSpPr>
        <dsp:cNvPr id="0" name=""/>
        <dsp:cNvSpPr/>
      </dsp:nvSpPr>
      <dsp:spPr>
        <a:xfrm>
          <a:off x="963811" y="53800"/>
          <a:ext cx="1165442" cy="11654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CF9FC-54A4-404F-8595-830C93C96BD5}">
      <dsp:nvSpPr>
        <dsp:cNvPr id="0" name=""/>
        <dsp:cNvSpPr/>
      </dsp:nvSpPr>
      <dsp:spPr>
        <a:xfrm>
          <a:off x="1212184" y="302173"/>
          <a:ext cx="668696" cy="668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A8FCB-44BD-4E47-925D-4AA3F9BA8D44}">
      <dsp:nvSpPr>
        <dsp:cNvPr id="0" name=""/>
        <dsp:cNvSpPr/>
      </dsp:nvSpPr>
      <dsp:spPr>
        <a:xfrm>
          <a:off x="591251" y="158225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Setting up Python</a:t>
          </a:r>
        </a:p>
      </dsp:txBody>
      <dsp:txXfrm>
        <a:off x="591251" y="1582250"/>
        <a:ext cx="1910561" cy="720000"/>
      </dsp:txXfrm>
    </dsp:sp>
    <dsp:sp modelId="{B8467D18-376D-4AF7-B0DB-52A6CDF6F7AE}">
      <dsp:nvSpPr>
        <dsp:cNvPr id="0" name=""/>
        <dsp:cNvSpPr/>
      </dsp:nvSpPr>
      <dsp:spPr>
        <a:xfrm>
          <a:off x="3208721" y="53800"/>
          <a:ext cx="1165442" cy="11654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38480-CB23-4A8C-8F16-E89E3F86FD39}">
      <dsp:nvSpPr>
        <dsp:cNvPr id="0" name=""/>
        <dsp:cNvSpPr/>
      </dsp:nvSpPr>
      <dsp:spPr>
        <a:xfrm>
          <a:off x="3457094" y="302173"/>
          <a:ext cx="668696" cy="668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67FBA-2C46-47A9-87DD-47FCB39CD1FC}">
      <dsp:nvSpPr>
        <dsp:cNvPr id="0" name=""/>
        <dsp:cNvSpPr/>
      </dsp:nvSpPr>
      <dsp:spPr>
        <a:xfrm>
          <a:off x="2836161" y="158225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Virtual Environments</a:t>
          </a:r>
        </a:p>
      </dsp:txBody>
      <dsp:txXfrm>
        <a:off x="2836161" y="1582250"/>
        <a:ext cx="1910561" cy="720000"/>
      </dsp:txXfrm>
    </dsp:sp>
    <dsp:sp modelId="{278A20B6-CD18-430E-B0B7-8F3E6CF0E6D0}">
      <dsp:nvSpPr>
        <dsp:cNvPr id="0" name=""/>
        <dsp:cNvSpPr/>
      </dsp:nvSpPr>
      <dsp:spPr>
        <a:xfrm>
          <a:off x="963811" y="2779890"/>
          <a:ext cx="1165442" cy="11654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7A24D-B72E-45A1-9FAD-4C5558BAEBEE}">
      <dsp:nvSpPr>
        <dsp:cNvPr id="0" name=""/>
        <dsp:cNvSpPr/>
      </dsp:nvSpPr>
      <dsp:spPr>
        <a:xfrm>
          <a:off x="1212184" y="3028263"/>
          <a:ext cx="668696" cy="668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667AC8-1276-4386-95E3-D4DF05A64AAE}">
      <dsp:nvSpPr>
        <dsp:cNvPr id="0" name=""/>
        <dsp:cNvSpPr/>
      </dsp:nvSpPr>
      <dsp:spPr>
        <a:xfrm>
          <a:off x="591251" y="430834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Jupyter Notebooks</a:t>
          </a:r>
        </a:p>
      </dsp:txBody>
      <dsp:txXfrm>
        <a:off x="591251" y="4308340"/>
        <a:ext cx="1910561" cy="720000"/>
      </dsp:txXfrm>
    </dsp:sp>
    <dsp:sp modelId="{1EC65656-0786-40D2-9A95-0447D4FB36B7}">
      <dsp:nvSpPr>
        <dsp:cNvPr id="0" name=""/>
        <dsp:cNvSpPr/>
      </dsp:nvSpPr>
      <dsp:spPr>
        <a:xfrm>
          <a:off x="3208721" y="2779890"/>
          <a:ext cx="1165442" cy="11654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12D14-16A4-4CD4-A151-FF5E40574039}">
      <dsp:nvSpPr>
        <dsp:cNvPr id="0" name=""/>
        <dsp:cNvSpPr/>
      </dsp:nvSpPr>
      <dsp:spPr>
        <a:xfrm>
          <a:off x="3457094" y="3028263"/>
          <a:ext cx="668696" cy="6686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A09219-20F1-46D1-B9D8-508258873541}">
      <dsp:nvSpPr>
        <dsp:cNvPr id="0" name=""/>
        <dsp:cNvSpPr/>
      </dsp:nvSpPr>
      <dsp:spPr>
        <a:xfrm>
          <a:off x="2836161" y="430834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Google Colab</a:t>
          </a:r>
        </a:p>
      </dsp:txBody>
      <dsp:txXfrm>
        <a:off x="2836161" y="4308340"/>
        <a:ext cx="191056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18B94-8961-4BE0-BB72-A7B46EFA59F0}">
      <dsp:nvSpPr>
        <dsp:cNvPr id="0" name=""/>
        <dsp:cNvSpPr/>
      </dsp:nvSpPr>
      <dsp:spPr>
        <a:xfrm>
          <a:off x="0" y="466795"/>
          <a:ext cx="5337975" cy="19183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4286" tIns="437388" rIns="41428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Your </a:t>
          </a:r>
          <a:r>
            <a:rPr lang="en-US" sz="2100" b="1" kern="1200"/>
            <a:t>own local </a:t>
          </a:r>
          <a:r>
            <a:rPr lang="en-US" sz="2100" kern="1200"/>
            <a:t>installation</a:t>
          </a:r>
        </a:p>
        <a:p>
          <a:pPr marL="228600" lvl="1" indent="-228600" algn="l" defTabSz="933450">
            <a:lnSpc>
              <a:spcPct val="90000"/>
            </a:lnSpc>
            <a:spcBef>
              <a:spcPct val="0"/>
            </a:spcBef>
            <a:spcAft>
              <a:spcPct val="15000"/>
            </a:spcAft>
            <a:buChar char="•"/>
          </a:pPr>
          <a:r>
            <a:rPr lang="en-US" sz="2100" kern="1200"/>
            <a:t>Easy </a:t>
          </a:r>
          <a:r>
            <a:rPr lang="en-US" sz="2100" b="1" kern="1200"/>
            <a:t>access to data</a:t>
          </a:r>
          <a:r>
            <a:rPr lang="en-US" sz="2100" kern="1200"/>
            <a:t> stored locally</a:t>
          </a:r>
        </a:p>
        <a:p>
          <a:pPr marL="228600" lvl="1" indent="-228600" algn="l" defTabSz="933450">
            <a:lnSpc>
              <a:spcPct val="90000"/>
            </a:lnSpc>
            <a:spcBef>
              <a:spcPct val="0"/>
            </a:spcBef>
            <a:spcAft>
              <a:spcPct val="15000"/>
            </a:spcAft>
            <a:buChar char="•"/>
          </a:pPr>
          <a:r>
            <a:rPr lang="en-US" sz="2100" kern="1200"/>
            <a:t>More </a:t>
          </a:r>
          <a:r>
            <a:rPr lang="en-US" sz="2100" b="1" kern="1200"/>
            <a:t>control</a:t>
          </a:r>
          <a:r>
            <a:rPr lang="en-US" sz="2100" kern="1200"/>
            <a:t> over installed versions</a:t>
          </a:r>
        </a:p>
        <a:p>
          <a:pPr marL="228600" lvl="1" indent="-228600" algn="l" defTabSz="933450">
            <a:lnSpc>
              <a:spcPct val="90000"/>
            </a:lnSpc>
            <a:spcBef>
              <a:spcPct val="0"/>
            </a:spcBef>
            <a:spcAft>
              <a:spcPct val="15000"/>
            </a:spcAft>
            <a:buChar char="•"/>
          </a:pPr>
          <a:r>
            <a:rPr lang="en-US" sz="2100" b="1" kern="1200"/>
            <a:t>Not</a:t>
          </a:r>
          <a:r>
            <a:rPr lang="en-US" sz="2100" kern="1200"/>
            <a:t> </a:t>
          </a:r>
          <a:r>
            <a:rPr lang="en-US" sz="2100" b="1" kern="1200"/>
            <a:t>difficult</a:t>
          </a:r>
          <a:r>
            <a:rPr lang="en-US" sz="2100" kern="1200"/>
            <a:t> if done </a:t>
          </a:r>
          <a:r>
            <a:rPr lang="en-US" sz="2100" b="1" kern="1200"/>
            <a:t>right</a:t>
          </a:r>
          <a:endParaRPr lang="en-US" sz="2100" kern="1200"/>
        </a:p>
      </dsp:txBody>
      <dsp:txXfrm>
        <a:off x="0" y="466795"/>
        <a:ext cx="5337975" cy="1918350"/>
      </dsp:txXfrm>
    </dsp:sp>
    <dsp:sp modelId="{94865593-4FF9-4F14-8FF0-FD7930B8E37E}">
      <dsp:nvSpPr>
        <dsp:cNvPr id="0" name=""/>
        <dsp:cNvSpPr/>
      </dsp:nvSpPr>
      <dsp:spPr>
        <a:xfrm>
          <a:off x="266898" y="156835"/>
          <a:ext cx="3736582"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234" tIns="0" rIns="141234" bIns="0" numCol="1" spcCol="1270" anchor="ctr" anchorCtr="0">
          <a:noAutofit/>
        </a:bodyPr>
        <a:lstStyle/>
        <a:p>
          <a:pPr marL="0" lvl="0" indent="0" algn="l" defTabSz="933450">
            <a:lnSpc>
              <a:spcPct val="90000"/>
            </a:lnSpc>
            <a:spcBef>
              <a:spcPct val="0"/>
            </a:spcBef>
            <a:spcAft>
              <a:spcPct val="35000"/>
            </a:spcAft>
            <a:buNone/>
          </a:pPr>
          <a:r>
            <a:rPr lang="en-US" sz="2100" b="1" kern="1200"/>
            <a:t>Pros:</a:t>
          </a:r>
          <a:endParaRPr lang="en-US" sz="2100" kern="1200"/>
        </a:p>
      </dsp:txBody>
      <dsp:txXfrm>
        <a:off x="297160" y="187097"/>
        <a:ext cx="3676058" cy="559396"/>
      </dsp:txXfrm>
    </dsp:sp>
    <dsp:sp modelId="{AEC6B1A9-9516-4A48-9B42-FD50F296F894}">
      <dsp:nvSpPr>
        <dsp:cNvPr id="0" name=""/>
        <dsp:cNvSpPr/>
      </dsp:nvSpPr>
      <dsp:spPr>
        <a:xfrm>
          <a:off x="0" y="2808505"/>
          <a:ext cx="5337975" cy="2116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4286" tIns="437388" rIns="41428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May require solving </a:t>
          </a:r>
          <a:r>
            <a:rPr lang="en-US" sz="2100" b="1" kern="1200"/>
            <a:t>issues </a:t>
          </a:r>
          <a:r>
            <a:rPr lang="en-US" sz="2100" kern="1200"/>
            <a:t>(sometimes obscure) if </a:t>
          </a:r>
          <a:r>
            <a:rPr lang="en-US" sz="2100" b="1" kern="1200"/>
            <a:t>incorrectly installed</a:t>
          </a:r>
          <a:endParaRPr lang="en-US" sz="2100" kern="1200"/>
        </a:p>
        <a:p>
          <a:pPr marL="228600" lvl="1" indent="-228600" algn="l" defTabSz="933450">
            <a:lnSpc>
              <a:spcPct val="90000"/>
            </a:lnSpc>
            <a:spcBef>
              <a:spcPct val="0"/>
            </a:spcBef>
            <a:spcAft>
              <a:spcPct val="15000"/>
            </a:spcAft>
            <a:buChar char="•"/>
          </a:pPr>
          <a:r>
            <a:rPr lang="en-US" sz="2100" kern="1200" dirty="0"/>
            <a:t>Each </a:t>
          </a:r>
          <a:r>
            <a:rPr lang="en-US" sz="2100" b="1" kern="1200" dirty="0"/>
            <a:t>Operating System </a:t>
          </a:r>
          <a:r>
            <a:rPr lang="en-US" sz="2100" kern="1200" dirty="0"/>
            <a:t>(Windows, MacOS, Linux, …) may require </a:t>
          </a:r>
          <a:r>
            <a:rPr lang="en-US" sz="2100" b="1" kern="1200" dirty="0"/>
            <a:t>specific</a:t>
          </a:r>
          <a:r>
            <a:rPr lang="en-US" sz="2100" kern="1200" dirty="0"/>
            <a:t> </a:t>
          </a:r>
          <a:r>
            <a:rPr lang="en-US" sz="2100" b="1" kern="1200" dirty="0"/>
            <a:t>steps</a:t>
          </a:r>
          <a:endParaRPr lang="en-US" sz="2100" kern="1200" dirty="0"/>
        </a:p>
      </dsp:txBody>
      <dsp:txXfrm>
        <a:off x="0" y="2808505"/>
        <a:ext cx="5337975" cy="2116800"/>
      </dsp:txXfrm>
    </dsp:sp>
    <dsp:sp modelId="{2019A3F5-337B-446D-98EB-65D23D3FAA03}">
      <dsp:nvSpPr>
        <dsp:cNvPr id="0" name=""/>
        <dsp:cNvSpPr/>
      </dsp:nvSpPr>
      <dsp:spPr>
        <a:xfrm>
          <a:off x="266898" y="2498545"/>
          <a:ext cx="3736582"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234" tIns="0" rIns="141234" bIns="0" numCol="1" spcCol="1270" anchor="ctr" anchorCtr="0">
          <a:noAutofit/>
        </a:bodyPr>
        <a:lstStyle/>
        <a:p>
          <a:pPr marL="0" lvl="0" indent="0" algn="l" defTabSz="933450">
            <a:lnSpc>
              <a:spcPct val="90000"/>
            </a:lnSpc>
            <a:spcBef>
              <a:spcPct val="0"/>
            </a:spcBef>
            <a:spcAft>
              <a:spcPct val="35000"/>
            </a:spcAft>
            <a:buNone/>
          </a:pPr>
          <a:r>
            <a:rPr lang="en-US" sz="2100" b="1" kern="1200"/>
            <a:t>Cons:</a:t>
          </a:r>
          <a:endParaRPr lang="en-US" sz="2100" kern="1200"/>
        </a:p>
      </dsp:txBody>
      <dsp:txXfrm>
        <a:off x="297160" y="2528807"/>
        <a:ext cx="3676058"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7DD50-5049-4599-BEC5-7B7BBAE9D45B}">
      <dsp:nvSpPr>
        <dsp:cNvPr id="0" name=""/>
        <dsp:cNvSpPr/>
      </dsp:nvSpPr>
      <dsp:spPr>
        <a:xfrm>
          <a:off x="963811" y="53800"/>
          <a:ext cx="1165442" cy="11654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CF9FC-54A4-404F-8595-830C93C96BD5}">
      <dsp:nvSpPr>
        <dsp:cNvPr id="0" name=""/>
        <dsp:cNvSpPr/>
      </dsp:nvSpPr>
      <dsp:spPr>
        <a:xfrm>
          <a:off x="1212184" y="302173"/>
          <a:ext cx="668696" cy="668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A8FCB-44BD-4E47-925D-4AA3F9BA8D44}">
      <dsp:nvSpPr>
        <dsp:cNvPr id="0" name=""/>
        <dsp:cNvSpPr/>
      </dsp:nvSpPr>
      <dsp:spPr>
        <a:xfrm>
          <a:off x="591251" y="158225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Setting up Python</a:t>
          </a:r>
        </a:p>
      </dsp:txBody>
      <dsp:txXfrm>
        <a:off x="591251" y="1582250"/>
        <a:ext cx="1910561" cy="720000"/>
      </dsp:txXfrm>
    </dsp:sp>
    <dsp:sp modelId="{B8467D18-376D-4AF7-B0DB-52A6CDF6F7AE}">
      <dsp:nvSpPr>
        <dsp:cNvPr id="0" name=""/>
        <dsp:cNvSpPr/>
      </dsp:nvSpPr>
      <dsp:spPr>
        <a:xfrm>
          <a:off x="3208721" y="53800"/>
          <a:ext cx="1165442" cy="11654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38480-CB23-4A8C-8F16-E89E3F86FD39}">
      <dsp:nvSpPr>
        <dsp:cNvPr id="0" name=""/>
        <dsp:cNvSpPr/>
      </dsp:nvSpPr>
      <dsp:spPr>
        <a:xfrm>
          <a:off x="3457094" y="302173"/>
          <a:ext cx="668696" cy="668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67FBA-2C46-47A9-87DD-47FCB39CD1FC}">
      <dsp:nvSpPr>
        <dsp:cNvPr id="0" name=""/>
        <dsp:cNvSpPr/>
      </dsp:nvSpPr>
      <dsp:spPr>
        <a:xfrm>
          <a:off x="2836161" y="158225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Virtual Environments</a:t>
          </a:r>
        </a:p>
      </dsp:txBody>
      <dsp:txXfrm>
        <a:off x="2836161" y="1582250"/>
        <a:ext cx="1910561" cy="720000"/>
      </dsp:txXfrm>
    </dsp:sp>
    <dsp:sp modelId="{278A20B6-CD18-430E-B0B7-8F3E6CF0E6D0}">
      <dsp:nvSpPr>
        <dsp:cNvPr id="0" name=""/>
        <dsp:cNvSpPr/>
      </dsp:nvSpPr>
      <dsp:spPr>
        <a:xfrm>
          <a:off x="963811" y="2779890"/>
          <a:ext cx="1165442" cy="11654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7A24D-B72E-45A1-9FAD-4C5558BAEBEE}">
      <dsp:nvSpPr>
        <dsp:cNvPr id="0" name=""/>
        <dsp:cNvSpPr/>
      </dsp:nvSpPr>
      <dsp:spPr>
        <a:xfrm>
          <a:off x="1212184" y="3028263"/>
          <a:ext cx="668696" cy="668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667AC8-1276-4386-95E3-D4DF05A64AAE}">
      <dsp:nvSpPr>
        <dsp:cNvPr id="0" name=""/>
        <dsp:cNvSpPr/>
      </dsp:nvSpPr>
      <dsp:spPr>
        <a:xfrm>
          <a:off x="591251" y="430834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Jupyter Notebooks</a:t>
          </a:r>
        </a:p>
      </dsp:txBody>
      <dsp:txXfrm>
        <a:off x="591251" y="4308340"/>
        <a:ext cx="1910561" cy="720000"/>
      </dsp:txXfrm>
    </dsp:sp>
    <dsp:sp modelId="{1EC65656-0786-40D2-9A95-0447D4FB36B7}">
      <dsp:nvSpPr>
        <dsp:cNvPr id="0" name=""/>
        <dsp:cNvSpPr/>
      </dsp:nvSpPr>
      <dsp:spPr>
        <a:xfrm>
          <a:off x="3208721" y="2779890"/>
          <a:ext cx="1165442" cy="11654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12D14-16A4-4CD4-A151-FF5E40574039}">
      <dsp:nvSpPr>
        <dsp:cNvPr id="0" name=""/>
        <dsp:cNvSpPr/>
      </dsp:nvSpPr>
      <dsp:spPr>
        <a:xfrm>
          <a:off x="3457094" y="3028263"/>
          <a:ext cx="668696" cy="6686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A09219-20F1-46D1-B9D8-508258873541}">
      <dsp:nvSpPr>
        <dsp:cNvPr id="0" name=""/>
        <dsp:cNvSpPr/>
      </dsp:nvSpPr>
      <dsp:spPr>
        <a:xfrm>
          <a:off x="2836161" y="4308340"/>
          <a:ext cx="19105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Google Colab</a:t>
          </a:r>
        </a:p>
      </dsp:txBody>
      <dsp:txXfrm>
        <a:off x="2836161" y="4308340"/>
        <a:ext cx="19105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22"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609120" y="1604520"/>
            <a:ext cx="1096956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120" y="273600"/>
            <a:ext cx="1096956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77"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115"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153"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191"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4.tif"/><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35.gif"/><Relationship Id="rId2" Type="http://schemas.openxmlformats.org/officeDocument/2006/relationships/image" Target="../media/image36.png"/><Relationship Id="rId3" Type="http://schemas.openxmlformats.org/officeDocument/2006/relationships/image" Target="../media/image37.jpeg"/><Relationship Id="rId4"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38.tif"/><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39.tif"/><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47.gif"/><Relationship Id="rId2" Type="http://schemas.openxmlformats.org/officeDocument/2006/relationships/image" Target="../media/image48.png"/><Relationship Id="rId3" Type="http://schemas.openxmlformats.org/officeDocument/2006/relationships/image" Target="../media/image49.jpeg"/><Relationship Id="rId4"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1.png"/><Relationship Id="rId7"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73.xml"/>
</Relationships>
</file>

<file path=ppt/slides/_rels/slide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73.xml"/>
</Relationships>
</file>

<file path=ppt/slides/_rels/slide3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hyperlink" Target="https://colab.research.google.com/" TargetMode="External"/><Relationship Id="rId4" Type="http://schemas.openxmlformats.org/officeDocument/2006/relationships/slideLayout" Target="../slideLayouts/slideLayout73.xml"/>
</Relationships>
</file>

<file path=ppt/slides/_rels/slide3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hyperlink" Target="https://github.com/Center-for-Health-Data-Science/PythonTsunami" TargetMode="External"/><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hyperlink" Target="https://github.com/Center-for-Health-Data-Science/PythonTsunami" TargetMode="External"/><Relationship Id="rId4" Type="http://schemas.openxmlformats.org/officeDocument/2006/relationships/image" Target="../media/image77.png"/><Relationship Id="rId5"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hyperlink" Target="https://github.com/Center-for-Health-Data-Science/PythonTsunami" TargetMode="External"/><Relationship Id="rId4" Type="http://schemas.openxmlformats.org/officeDocument/2006/relationships/image" Target="../media/image80.png"/><Relationship Id="rId5"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hyperlink" Target="https://github.com/Center-for-Health-Data-Science/PythonTsunami" TargetMode="External"/><Relationship Id="rId4" Type="http://schemas.openxmlformats.org/officeDocument/2006/relationships/image" Target="../media/image83.png"/><Relationship Id="rId5"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jpeg"/><Relationship Id="rId4" Type="http://schemas.openxmlformats.org/officeDocument/2006/relationships/image" Target="../media/image87.png"/><Relationship Id="rId5"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jpeg"/><Relationship Id="rId9"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776880" y="4214160"/>
            <a:ext cx="4881960" cy="743760"/>
          </a:xfrm>
          <a:prstGeom prst="rect">
            <a:avLst/>
          </a:prstGeom>
          <a:noFill/>
          <a:ln w="12600">
            <a:noFill/>
          </a:ln>
        </p:spPr>
        <p:style>
          <a:lnRef idx="0"/>
          <a:fillRef idx="0"/>
          <a:effectRef idx="0"/>
          <a:fontRef idx="minor"/>
        </p:style>
        <p:txBody>
          <a:bodyPr lIns="45720" rIns="45720" tIns="45000" bIns="45000">
            <a:noAutofit/>
          </a:bodyPr>
          <a:p>
            <a:pPr algn="ctr">
              <a:lnSpc>
                <a:spcPct val="90000"/>
              </a:lnSpc>
              <a:spcBef>
                <a:spcPts val="1001"/>
              </a:spcBef>
              <a:tabLst>
                <a:tab algn="l" pos="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April 7</a:t>
            </a:r>
            <a:r>
              <a:rPr b="0" lang="en-US" sz="2000" spc="-1" strike="noStrike" baseline="30000">
                <a:solidFill>
                  <a:srgbClr val="000000"/>
                </a:solidFill>
                <a:latin typeface="Calibri"/>
                <a:ea typeface="Calibri"/>
              </a:rPr>
              <a:t>th</a:t>
            </a:r>
            <a:r>
              <a:rPr b="0" lang="en-US" sz="2000" spc="-1" strike="noStrike">
                <a:solidFill>
                  <a:srgbClr val="000000"/>
                </a:solidFill>
                <a:latin typeface="Calibri"/>
                <a:ea typeface="Calibri"/>
              </a:rPr>
              <a:t>-8</a:t>
            </a:r>
            <a:r>
              <a:rPr b="0" lang="en-US" sz="2000" spc="-1" strike="noStrike" baseline="30000">
                <a:solidFill>
                  <a:srgbClr val="000000"/>
                </a:solidFill>
                <a:latin typeface="Calibri"/>
                <a:ea typeface="Calibri"/>
              </a:rPr>
              <a:t>th </a:t>
            </a:r>
            <a:r>
              <a:rPr b="0" lang="en-US" sz="2000" spc="-1" strike="noStrike">
                <a:solidFill>
                  <a:srgbClr val="000000"/>
                </a:solidFill>
                <a:latin typeface="Calibri"/>
                <a:ea typeface="Calibri"/>
              </a:rPr>
              <a:t>–</a:t>
            </a:r>
            <a:endParaRPr b="0" lang="en-US" sz="2000" spc="-1" strike="noStrike">
              <a:latin typeface="Arial"/>
            </a:endParaRPr>
          </a:p>
        </p:txBody>
      </p:sp>
      <p:sp>
        <p:nvSpPr>
          <p:cNvPr id="267" name="CustomShape 2"/>
          <p:cNvSpPr/>
          <p:nvPr/>
        </p:nvSpPr>
        <p:spPr>
          <a:xfrm>
            <a:off x="1137960" y="1826640"/>
            <a:ext cx="9046080" cy="2383560"/>
          </a:xfrm>
          <a:prstGeom prst="rect">
            <a:avLst/>
          </a:prstGeom>
          <a:noFill/>
          <a:ln w="12600">
            <a:noFill/>
          </a:ln>
        </p:spPr>
        <p:style>
          <a:lnRef idx="0"/>
          <a:fillRef idx="0"/>
          <a:effectRef idx="0"/>
          <a:fontRef idx="minor"/>
        </p:style>
        <p:txBody>
          <a:bodyPr lIns="45720" rIns="45720" tIns="45000" bIns="45000" anchor="b">
            <a:normAutofit fontScale="84000"/>
          </a:bodyPr>
          <a:p>
            <a:pPr algn="ctr">
              <a:lnSpc>
                <a:spcPct val="90000"/>
              </a:lnSpc>
              <a:tabLst>
                <a:tab algn="l" pos="0"/>
              </a:tabLst>
            </a:pPr>
            <a:r>
              <a:rPr b="0" lang="en-US" sz="9600" spc="-1" strike="noStrike">
                <a:solidFill>
                  <a:srgbClr val="000000"/>
                </a:solidFill>
                <a:latin typeface="Calibri Light"/>
                <a:ea typeface="Calibri Light"/>
              </a:rPr>
              <a:t>Python Tsunami</a:t>
            </a:r>
            <a:endParaRPr b="0" lang="en-US" sz="9600" spc="-1" strike="noStrike">
              <a:latin typeface="Arial"/>
            </a:endParaRPr>
          </a:p>
        </p:txBody>
      </p:sp>
      <p:pic>
        <p:nvPicPr>
          <p:cNvPr id="268" name="Picture 4" descr="Picture 4"/>
          <p:cNvPicPr/>
          <p:nvPr/>
        </p:nvPicPr>
        <p:blipFill>
          <a:blip r:embed="rId1"/>
          <a:stretch/>
        </p:blipFill>
        <p:spPr>
          <a:xfrm>
            <a:off x="10247400" y="4968720"/>
            <a:ext cx="1902600" cy="1902960"/>
          </a:xfrm>
          <a:prstGeom prst="rect">
            <a:avLst/>
          </a:prstGeom>
          <a:ln w="126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flipV="1">
            <a:off x="360" y="-3960"/>
            <a:ext cx="575568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363" name="CustomShape 2"/>
          <p:cNvSpPr/>
          <p:nvPr/>
        </p:nvSpPr>
        <p:spPr>
          <a:xfrm flipV="1">
            <a:off x="360" y="-3960"/>
            <a:ext cx="529848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364" name="CustomShape 3"/>
          <p:cNvSpPr/>
          <p:nvPr/>
        </p:nvSpPr>
        <p:spPr>
          <a:xfrm>
            <a:off x="456840" y="1554480"/>
            <a:ext cx="4018680" cy="145944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Why Python?</a:t>
            </a:r>
            <a:endParaRPr b="0" lang="en-US" sz="4400" spc="-1" strike="noStrike">
              <a:latin typeface="Arial"/>
            </a:endParaRPr>
          </a:p>
        </p:txBody>
      </p:sp>
      <p:pic>
        <p:nvPicPr>
          <p:cNvPr id="365" name="" descr=""/>
          <p:cNvPicPr/>
          <p:nvPr/>
        </p:nvPicPr>
        <p:blipFill>
          <a:blip r:embed="rId1"/>
          <a:stretch/>
        </p:blipFill>
        <p:spPr>
          <a:xfrm>
            <a:off x="5899680" y="385200"/>
            <a:ext cx="5237640" cy="5947560"/>
          </a:xfrm>
          <a:prstGeom prst="rect">
            <a:avLst/>
          </a:prstGeom>
          <a:ln>
            <a:noFill/>
          </a:ln>
        </p:spPr>
      </p:pic>
      <p:sp>
        <p:nvSpPr>
          <p:cNvPr id="366" name="CustomShape 4"/>
          <p:cNvSpPr/>
          <p:nvPr/>
        </p:nvSpPr>
        <p:spPr>
          <a:xfrm>
            <a:off x="5302080" y="6439680"/>
            <a:ext cx="6486840" cy="342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Obligatory xkcd: https://xkcd.com/353/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67" name="CustomShape 1"/>
          <p:cNvSpPr/>
          <p:nvPr/>
        </p:nvSpPr>
        <p:spPr>
          <a:xfrm>
            <a:off x="1080" y="-72000"/>
            <a:ext cx="12183480" cy="6854400"/>
          </a:xfrm>
          <a:prstGeom prst="rect">
            <a:avLst/>
          </a:prstGeom>
          <a:solidFill>
            <a:srgbClr val="ffffff"/>
          </a:solidFill>
          <a:ln w="12600">
            <a:noFill/>
          </a:ln>
        </p:spPr>
        <p:style>
          <a:lnRef idx="0"/>
          <a:fillRef idx="0"/>
          <a:effectRef idx="0"/>
          <a:fontRef idx="minor"/>
        </p:style>
      </p:sp>
      <p:sp>
        <p:nvSpPr>
          <p:cNvPr id="368" name="CustomShape 2"/>
          <p:cNvSpPr/>
          <p:nvPr/>
        </p:nvSpPr>
        <p:spPr>
          <a:xfrm flipV="1">
            <a:off x="360" y="-3600"/>
            <a:ext cx="7534080" cy="6854400"/>
          </a:xfrm>
          <a:custGeom>
            <a:avLst/>
            <a:gdLst/>
            <a:ahLst/>
            <a:rect l="l" t="t" r="r" b="b"/>
            <a:pathLst>
              <a:path w="21600" h="21600">
                <a:moveTo>
                  <a:pt x="21600" y="21600"/>
                </a:moveTo>
                <a:lnTo>
                  <a:pt x="0" y="21600"/>
                </a:lnTo>
                <a:lnTo>
                  <a:pt x="0" y="0"/>
                </a:lnTo>
                <a:lnTo>
                  <a:pt x="12501" y="0"/>
                </a:lnTo>
                <a:close/>
              </a:path>
            </a:pathLst>
          </a:custGeom>
          <a:solidFill>
            <a:srgbClr val="262626">
              <a:alpha val="70000"/>
            </a:srgbClr>
          </a:solidFill>
          <a:ln w="12600">
            <a:noFill/>
          </a:ln>
        </p:spPr>
        <p:style>
          <a:lnRef idx="0"/>
          <a:fillRef idx="0"/>
          <a:effectRef idx="0"/>
          <a:fontRef idx="minor"/>
        </p:style>
      </p:sp>
      <p:sp>
        <p:nvSpPr>
          <p:cNvPr id="369" name="CustomShape 3"/>
          <p:cNvSpPr/>
          <p:nvPr/>
        </p:nvSpPr>
        <p:spPr>
          <a:xfrm flipV="1">
            <a:off x="360" y="-3600"/>
            <a:ext cx="7087680" cy="6854400"/>
          </a:xfrm>
          <a:custGeom>
            <a:avLst/>
            <a:gdLst/>
            <a:ahLst/>
            <a:rect l="l" t="t" r="r" b="b"/>
            <a:pathLst>
              <a:path w="21600" h="21600">
                <a:moveTo>
                  <a:pt x="21600" y="21600"/>
                </a:moveTo>
                <a:lnTo>
                  <a:pt x="0" y="21600"/>
                </a:lnTo>
                <a:lnTo>
                  <a:pt x="0" y="0"/>
                </a:lnTo>
                <a:lnTo>
                  <a:pt x="11928" y="0"/>
                </a:lnTo>
                <a:close/>
              </a:path>
            </a:pathLst>
          </a:custGeom>
          <a:solidFill>
            <a:srgbClr val="262626"/>
          </a:solidFill>
          <a:ln w="12600">
            <a:noFill/>
          </a:ln>
        </p:spPr>
        <p:style>
          <a:lnRef idx="0"/>
          <a:fillRef idx="0"/>
          <a:effectRef idx="0"/>
          <a:fontRef idx="minor"/>
        </p:style>
      </p:sp>
      <p:sp>
        <p:nvSpPr>
          <p:cNvPr id="370" name="CustomShape 4"/>
          <p:cNvSpPr/>
          <p:nvPr/>
        </p:nvSpPr>
        <p:spPr>
          <a:xfrm>
            <a:off x="837720" y="365040"/>
            <a:ext cx="5524920" cy="132192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Why Python?</a:t>
            </a:r>
            <a:endParaRPr b="0" lang="en-US" sz="4400" spc="-1" strike="noStrike">
              <a:latin typeface="Arial"/>
            </a:endParaRPr>
          </a:p>
        </p:txBody>
      </p:sp>
      <p:sp>
        <p:nvSpPr>
          <p:cNvPr id="371" name="CustomShape 5"/>
          <p:cNvSpPr/>
          <p:nvPr/>
        </p:nvSpPr>
        <p:spPr>
          <a:xfrm>
            <a:off x="837720" y="1825560"/>
            <a:ext cx="4123440" cy="3395880"/>
          </a:xfrm>
          <a:prstGeom prst="rect">
            <a:avLst/>
          </a:prstGeom>
          <a:noFill/>
          <a:ln w="12600">
            <a:noFill/>
          </a:ln>
        </p:spPr>
        <p:style>
          <a:lnRef idx="0"/>
          <a:fillRef idx="0"/>
          <a:effectRef idx="0"/>
          <a:fontRef idx="minor"/>
        </p:style>
        <p:txBody>
          <a:bodyPr lIns="45720" rIns="45720" tIns="45000" bIns="45000">
            <a:normAutofit fontScale="80000"/>
          </a:bodyPr>
          <a:p>
            <a:pPr marL="221760" indent="-218160">
              <a:lnSpc>
                <a:spcPct val="90000"/>
              </a:lnSpc>
              <a:spcBef>
                <a:spcPts val="901"/>
              </a:spcBef>
              <a:buClr>
                <a:srgbClr val="ffffff"/>
              </a:buClr>
              <a:buFont typeface="Arial"/>
              <a:buChar char="•"/>
            </a:pPr>
            <a:r>
              <a:rPr b="0" lang="en-US" sz="1940" spc="-1" strike="noStrike">
                <a:solidFill>
                  <a:srgbClr val="ffffff"/>
                </a:solidFill>
                <a:latin typeface="ps commons"/>
                <a:ea typeface="ps commons"/>
              </a:rPr>
              <a:t>Python is </a:t>
            </a:r>
            <a:r>
              <a:rPr b="1" lang="en-US" sz="1940" spc="-1" strike="noStrike">
                <a:solidFill>
                  <a:srgbClr val="ffffff"/>
                </a:solidFill>
                <a:latin typeface="ps commons"/>
                <a:ea typeface="ps commons"/>
              </a:rPr>
              <a:t>easy to use</a:t>
            </a:r>
            <a:r>
              <a:rPr b="0" lang="en-US" sz="1940" spc="-1" strike="noStrike">
                <a:solidFill>
                  <a:srgbClr val="ffffff"/>
                </a:solidFill>
                <a:latin typeface="ps commons"/>
                <a:ea typeface="ps commons"/>
              </a:rPr>
              <a:t>, </a:t>
            </a:r>
            <a:r>
              <a:rPr b="1" lang="en-US" sz="1940" spc="-1" strike="noStrike">
                <a:solidFill>
                  <a:srgbClr val="ffffff"/>
                </a:solidFill>
                <a:latin typeface="ps commons"/>
                <a:ea typeface="ps commons"/>
              </a:rPr>
              <a:t>powerful</a:t>
            </a:r>
            <a:r>
              <a:rPr b="0" lang="en-US" sz="1940" spc="-1" strike="noStrike">
                <a:solidFill>
                  <a:srgbClr val="ffffff"/>
                </a:solidFill>
                <a:latin typeface="ps commons"/>
                <a:ea typeface="ps commons"/>
              </a:rPr>
              <a:t>, and </a:t>
            </a:r>
            <a:r>
              <a:rPr b="1" lang="en-US" sz="1940" spc="-1" strike="noStrike">
                <a:solidFill>
                  <a:srgbClr val="ffffff"/>
                </a:solidFill>
                <a:latin typeface="ps commons"/>
                <a:ea typeface="ps commons"/>
              </a:rPr>
              <a:t>versatile</a:t>
            </a:r>
            <a:endParaRPr b="0" lang="en-US" sz="1940" spc="-1" strike="noStrike">
              <a:latin typeface="Arial"/>
            </a:endParaRPr>
          </a:p>
          <a:p>
            <a:pPr marL="221760" indent="-218160">
              <a:lnSpc>
                <a:spcPct val="90000"/>
              </a:lnSpc>
              <a:spcBef>
                <a:spcPts val="901"/>
              </a:spcBef>
              <a:buClr>
                <a:srgbClr val="ffffff"/>
              </a:buClr>
              <a:buFont typeface="Arial"/>
              <a:buChar char="•"/>
            </a:pPr>
            <a:r>
              <a:rPr b="0" lang="en-US" sz="1940" spc="-1" strike="noStrike">
                <a:solidFill>
                  <a:srgbClr val="ffffff"/>
                </a:solidFill>
                <a:latin typeface="ps commons"/>
                <a:ea typeface="ps commons"/>
              </a:rPr>
              <a:t>A great choice for </a:t>
            </a:r>
            <a:r>
              <a:rPr b="1" lang="en-US" sz="1940" spc="-1" strike="noStrike">
                <a:solidFill>
                  <a:srgbClr val="ffffff"/>
                </a:solidFill>
                <a:latin typeface="ps commons"/>
                <a:ea typeface="ps commons"/>
              </a:rPr>
              <a:t>beginners</a:t>
            </a:r>
            <a:r>
              <a:rPr b="0" lang="en-US" sz="1940" spc="-1" strike="noStrike">
                <a:solidFill>
                  <a:srgbClr val="ffffff"/>
                </a:solidFill>
                <a:latin typeface="ps commons"/>
                <a:ea typeface="ps commons"/>
              </a:rPr>
              <a:t> and </a:t>
            </a:r>
            <a:r>
              <a:rPr b="1" lang="en-US" sz="1940" spc="-1" strike="noStrike">
                <a:solidFill>
                  <a:srgbClr val="ffffff"/>
                </a:solidFill>
                <a:latin typeface="ps commons"/>
                <a:ea typeface="ps commons"/>
              </a:rPr>
              <a:t>experts</a:t>
            </a:r>
            <a:r>
              <a:rPr b="0" lang="en-US" sz="1940" spc="-1" strike="noStrike">
                <a:solidFill>
                  <a:srgbClr val="ffffff"/>
                </a:solidFill>
                <a:latin typeface="ps commons"/>
                <a:ea typeface="ps commons"/>
              </a:rPr>
              <a:t> alike</a:t>
            </a:r>
            <a:endParaRPr b="0" lang="en-US" sz="1940" spc="-1" strike="noStrike">
              <a:latin typeface="Arial"/>
            </a:endParaRPr>
          </a:p>
          <a:p>
            <a:pPr marL="221760" indent="-218160">
              <a:lnSpc>
                <a:spcPct val="90000"/>
              </a:lnSpc>
              <a:spcBef>
                <a:spcPts val="901"/>
              </a:spcBef>
              <a:buClr>
                <a:srgbClr val="ffffff"/>
              </a:buClr>
              <a:buFont typeface="Arial"/>
              <a:buChar char="•"/>
            </a:pPr>
            <a:r>
              <a:rPr b="0" lang="en-US" sz="1940" spc="-1" strike="noStrike">
                <a:solidFill>
                  <a:srgbClr val="ffffff"/>
                </a:solidFill>
                <a:latin typeface="ps commons"/>
                <a:ea typeface="ps commons"/>
              </a:rPr>
              <a:t>Python’s readability makes it a great </a:t>
            </a:r>
            <a:r>
              <a:rPr b="1" lang="en-US" sz="1940" spc="-1" strike="noStrike">
                <a:solidFill>
                  <a:srgbClr val="ffffff"/>
                </a:solidFill>
                <a:latin typeface="ps commons"/>
                <a:ea typeface="ps commons"/>
              </a:rPr>
              <a:t>first programming language</a:t>
            </a:r>
            <a:endParaRPr b="0" lang="en-US" sz="1940" spc="-1" strike="noStrike">
              <a:latin typeface="Arial"/>
            </a:endParaRPr>
          </a:p>
          <a:p>
            <a:pPr marL="221760" indent="-218160">
              <a:lnSpc>
                <a:spcPct val="90000"/>
              </a:lnSpc>
              <a:spcBef>
                <a:spcPts val="901"/>
              </a:spcBef>
              <a:buClr>
                <a:srgbClr val="ffffff"/>
              </a:buClr>
              <a:buFont typeface="Arial"/>
              <a:buChar char="•"/>
            </a:pPr>
            <a:r>
              <a:rPr b="0" lang="en-US" sz="1940" spc="-1" strike="noStrike">
                <a:solidFill>
                  <a:srgbClr val="ffffff"/>
                </a:solidFill>
                <a:latin typeface="ps commons"/>
                <a:ea typeface="ps commons"/>
              </a:rPr>
              <a:t>It has a </a:t>
            </a:r>
            <a:r>
              <a:rPr b="1" lang="en-US" sz="1940" spc="-1" strike="noStrike">
                <a:solidFill>
                  <a:srgbClr val="ffffff"/>
                </a:solidFill>
                <a:latin typeface="ps commons"/>
                <a:ea typeface="ps commons"/>
              </a:rPr>
              <a:t>huge community behind </a:t>
            </a:r>
            <a:r>
              <a:rPr b="0" lang="en-US" sz="1940" spc="-1" strike="noStrike">
                <a:solidFill>
                  <a:srgbClr val="ffffff"/>
                </a:solidFill>
                <a:latin typeface="ps commons"/>
                <a:ea typeface="ps commons"/>
              </a:rPr>
              <a:t>developing useful libraries in many different fields (i.e biology, imaging, etc.)</a:t>
            </a:r>
            <a:endParaRPr b="0" lang="en-US" sz="1940" spc="-1" strike="noStrike">
              <a:latin typeface="Arial"/>
            </a:endParaRPr>
          </a:p>
          <a:p>
            <a:pPr marL="221760" indent="-218160">
              <a:lnSpc>
                <a:spcPct val="90000"/>
              </a:lnSpc>
              <a:spcBef>
                <a:spcPts val="901"/>
              </a:spcBef>
              <a:buClr>
                <a:srgbClr val="ffffff"/>
              </a:buClr>
              <a:buFont typeface="Arial"/>
              <a:buChar char="•"/>
            </a:pPr>
            <a:r>
              <a:rPr b="0" lang="en-DK" sz="1940" spc="-1" strike="noStrike">
                <a:solidFill>
                  <a:srgbClr val="ffffff"/>
                </a:solidFill>
                <a:latin typeface="ps commons"/>
                <a:ea typeface="ps commons"/>
              </a:rPr>
              <a:t>It can be optimized easily</a:t>
            </a:r>
            <a:endParaRPr b="0" lang="en-US" sz="1940" spc="-1" strike="noStrike">
              <a:latin typeface="Arial"/>
            </a:endParaRPr>
          </a:p>
        </p:txBody>
      </p:sp>
      <p:pic>
        <p:nvPicPr>
          <p:cNvPr id="372" name="Image_1" descr="Image"/>
          <p:cNvPicPr/>
          <p:nvPr/>
        </p:nvPicPr>
        <p:blipFill>
          <a:blip r:embed="rId1"/>
          <a:stretch/>
        </p:blipFill>
        <p:spPr>
          <a:xfrm>
            <a:off x="6794280" y="2314440"/>
            <a:ext cx="4528440" cy="3020040"/>
          </a:xfrm>
          <a:prstGeom prst="rect">
            <a:avLst/>
          </a:prstGeom>
          <a:ln w="126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374"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375" name="CustomShape 3"/>
          <p:cNvSpPr/>
          <p:nvPr/>
        </p:nvSpPr>
        <p:spPr>
          <a:xfrm>
            <a:off x="837720" y="442800"/>
            <a:ext cx="3272040" cy="32904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Basic concepts</a:t>
            </a:r>
            <a:endParaRPr b="0" lang="en-US" sz="4400" spc="-1" strike="noStrike">
              <a:latin typeface="Arial"/>
            </a:endParaRPr>
          </a:p>
        </p:txBody>
      </p:sp>
      <p:grpSp>
        <p:nvGrpSpPr>
          <p:cNvPr id="376" name="Group 4"/>
          <p:cNvGrpSpPr/>
          <p:nvPr/>
        </p:nvGrpSpPr>
        <p:grpSpPr>
          <a:xfrm>
            <a:off x="6141960" y="1575360"/>
            <a:ext cx="5332680" cy="4202640"/>
            <a:chOff x="6141960" y="1575360"/>
            <a:chExt cx="5332680" cy="4202640"/>
          </a:xfrm>
        </p:grpSpPr>
        <p:sp>
          <p:nvSpPr>
            <p:cNvPr id="377" name="CustomShape 5"/>
            <p:cNvSpPr/>
            <p:nvPr/>
          </p:nvSpPr>
          <p:spPr>
            <a:xfrm>
              <a:off x="6141960" y="1855800"/>
              <a:ext cx="5332680" cy="474840"/>
            </a:xfrm>
            <a:prstGeom prst="rect">
              <a:avLst/>
            </a:prstGeom>
            <a:solidFill>
              <a:srgbClr val="ffffff">
                <a:alpha val="90000"/>
              </a:srgbClr>
            </a:solidFill>
            <a:ln w="12600">
              <a:solidFill>
                <a:schemeClr val="accent2"/>
              </a:solidFill>
              <a:miter/>
            </a:ln>
          </p:spPr>
          <p:style>
            <a:lnRef idx="0"/>
            <a:fillRef idx="0"/>
            <a:effectRef idx="0"/>
            <a:fontRef idx="minor"/>
          </p:style>
        </p:sp>
        <p:grpSp>
          <p:nvGrpSpPr>
            <p:cNvPr id="378" name="Group 6"/>
            <p:cNvGrpSpPr/>
            <p:nvPr/>
          </p:nvGrpSpPr>
          <p:grpSpPr>
            <a:xfrm>
              <a:off x="6408720" y="1575360"/>
              <a:ext cx="3731400" cy="556920"/>
              <a:chOff x="6408720" y="1575360"/>
              <a:chExt cx="3731400" cy="556920"/>
            </a:xfrm>
          </p:grpSpPr>
          <p:sp>
            <p:nvSpPr>
              <p:cNvPr id="379" name="CustomShape 7"/>
              <p:cNvSpPr/>
              <p:nvPr/>
            </p:nvSpPr>
            <p:spPr>
              <a:xfrm>
                <a:off x="6408720" y="1575360"/>
                <a:ext cx="3731400" cy="556920"/>
              </a:xfrm>
              <a:prstGeom prst="roundRect">
                <a:avLst>
                  <a:gd name="adj" fmla="val 16667"/>
                </a:avLst>
              </a:prstGeom>
              <a:solidFill>
                <a:schemeClr val="accent2"/>
              </a:solidFill>
              <a:ln w="12600">
                <a:solidFill>
                  <a:srgbClr val="ffffff"/>
                </a:solidFill>
                <a:miter/>
              </a:ln>
            </p:spPr>
            <p:style>
              <a:lnRef idx="0"/>
              <a:fillRef idx="0"/>
              <a:effectRef idx="0"/>
              <a:fontRef idx="minor"/>
            </p:style>
          </p:sp>
          <p:sp>
            <p:nvSpPr>
              <p:cNvPr id="380" name="CustomShape 8"/>
              <p:cNvSpPr/>
              <p:nvPr/>
            </p:nvSpPr>
            <p:spPr>
              <a:xfrm>
                <a:off x="6577560" y="1726200"/>
                <a:ext cx="3394440" cy="259560"/>
              </a:xfrm>
              <a:prstGeom prst="rect">
                <a:avLst/>
              </a:prstGeom>
              <a:noFill/>
              <a:ln w="12600">
                <a:noFill/>
              </a:ln>
            </p:spPr>
            <p:style>
              <a:lnRef idx="0"/>
              <a:fillRef idx="0"/>
              <a:effectRef idx="0"/>
              <a:fontRef idx="minor"/>
            </p:style>
            <p:txBody>
              <a:bodyPr lIns="0" rIns="0" tIns="0" bIns="0" anchor="ctr">
                <a:spAutoFit/>
              </a:bodyPr>
              <a:p>
                <a:pPr>
                  <a:lnSpc>
                    <a:spcPct val="90000"/>
                  </a:lnSpc>
                  <a:spcBef>
                    <a:spcPts val="700"/>
                  </a:spcBef>
                  <a:tabLst>
                    <a:tab algn="l" pos="0"/>
                  </a:tabLst>
                </a:pPr>
                <a:r>
                  <a:rPr b="0" lang="en-US" sz="1900" spc="-1" strike="noStrike">
                    <a:solidFill>
                      <a:srgbClr val="ffffff"/>
                    </a:solidFill>
                    <a:latin typeface="Calibri"/>
                    <a:ea typeface="Calibri"/>
                  </a:rPr>
                  <a:t>What is programming?</a:t>
                </a:r>
                <a:endParaRPr b="0" lang="en-US" sz="1900" spc="-1" strike="noStrike">
                  <a:latin typeface="Arial"/>
                </a:endParaRPr>
              </a:p>
            </p:txBody>
          </p:sp>
        </p:grpSp>
        <p:sp>
          <p:nvSpPr>
            <p:cNvPr id="381" name="CustomShape 9"/>
            <p:cNvSpPr/>
            <p:nvPr/>
          </p:nvSpPr>
          <p:spPr>
            <a:xfrm>
              <a:off x="6141960" y="2717640"/>
              <a:ext cx="5332680" cy="474840"/>
            </a:xfrm>
            <a:prstGeom prst="rect">
              <a:avLst/>
            </a:prstGeom>
            <a:solidFill>
              <a:srgbClr val="ffffff">
                <a:alpha val="90000"/>
              </a:srgbClr>
            </a:solidFill>
            <a:ln w="12600">
              <a:solidFill>
                <a:srgbClr val="d87a51"/>
              </a:solidFill>
              <a:miter/>
            </a:ln>
          </p:spPr>
          <p:style>
            <a:lnRef idx="0"/>
            <a:fillRef idx="0"/>
            <a:effectRef idx="0"/>
            <a:fontRef idx="minor"/>
          </p:style>
        </p:sp>
        <p:grpSp>
          <p:nvGrpSpPr>
            <p:cNvPr id="382" name="Group 10"/>
            <p:cNvGrpSpPr/>
            <p:nvPr/>
          </p:nvGrpSpPr>
          <p:grpSpPr>
            <a:xfrm>
              <a:off x="6408720" y="2437200"/>
              <a:ext cx="3731400" cy="556920"/>
              <a:chOff x="6408720" y="2437200"/>
              <a:chExt cx="3731400" cy="556920"/>
            </a:xfrm>
          </p:grpSpPr>
          <p:sp>
            <p:nvSpPr>
              <p:cNvPr id="383" name="CustomShape 11"/>
              <p:cNvSpPr/>
              <p:nvPr/>
            </p:nvSpPr>
            <p:spPr>
              <a:xfrm>
                <a:off x="6408720" y="2437200"/>
                <a:ext cx="3731400" cy="556920"/>
              </a:xfrm>
              <a:prstGeom prst="roundRect">
                <a:avLst>
                  <a:gd name="adj" fmla="val 16667"/>
                </a:avLst>
              </a:prstGeom>
              <a:solidFill>
                <a:srgbClr val="d87a51"/>
              </a:solidFill>
              <a:ln w="12600">
                <a:solidFill>
                  <a:srgbClr val="ffffff"/>
                </a:solidFill>
                <a:miter/>
              </a:ln>
            </p:spPr>
            <p:style>
              <a:lnRef idx="0"/>
              <a:fillRef idx="0"/>
              <a:effectRef idx="0"/>
              <a:fontRef idx="minor"/>
            </p:style>
          </p:sp>
          <p:sp>
            <p:nvSpPr>
              <p:cNvPr id="384" name="CustomShape 12"/>
              <p:cNvSpPr/>
              <p:nvPr/>
            </p:nvSpPr>
            <p:spPr>
              <a:xfrm>
                <a:off x="6577560" y="2588040"/>
                <a:ext cx="3394440" cy="259560"/>
              </a:xfrm>
              <a:prstGeom prst="rect">
                <a:avLst/>
              </a:prstGeom>
              <a:noFill/>
              <a:ln w="12600">
                <a:noFill/>
              </a:ln>
            </p:spPr>
            <p:style>
              <a:lnRef idx="0"/>
              <a:fillRef idx="0"/>
              <a:effectRef idx="0"/>
              <a:fontRef idx="minor"/>
            </p:style>
            <p:txBody>
              <a:bodyPr lIns="0" rIns="0" tIns="0" bIns="0" anchor="ctr">
                <a:spAutoFit/>
              </a:bodyPr>
              <a:p>
                <a:pPr>
                  <a:lnSpc>
                    <a:spcPct val="90000"/>
                  </a:lnSpc>
                  <a:spcBef>
                    <a:spcPts val="700"/>
                  </a:spcBef>
                  <a:tabLst>
                    <a:tab algn="l" pos="0"/>
                  </a:tabLst>
                </a:pPr>
                <a:r>
                  <a:rPr b="0" lang="en-US" sz="1900" spc="-1" strike="noStrike">
                    <a:solidFill>
                      <a:srgbClr val="ffffff"/>
                    </a:solidFill>
                    <a:latin typeface="Calibri"/>
                    <a:ea typeface="Calibri"/>
                  </a:rPr>
                  <a:t>Objects and Functions</a:t>
                </a:r>
                <a:endParaRPr b="0" lang="en-US" sz="1900" spc="-1" strike="noStrike">
                  <a:latin typeface="Arial"/>
                </a:endParaRPr>
              </a:p>
            </p:txBody>
          </p:sp>
        </p:grpSp>
        <p:sp>
          <p:nvSpPr>
            <p:cNvPr id="385" name="CustomShape 13"/>
            <p:cNvSpPr/>
            <p:nvPr/>
          </p:nvSpPr>
          <p:spPr>
            <a:xfrm>
              <a:off x="6141960" y="3579480"/>
              <a:ext cx="5332680" cy="474840"/>
            </a:xfrm>
            <a:prstGeom prst="rect">
              <a:avLst/>
            </a:prstGeom>
            <a:solidFill>
              <a:srgbClr val="ffffff">
                <a:alpha val="90000"/>
              </a:srgbClr>
            </a:solidFill>
            <a:ln w="12600">
              <a:solidFill>
                <a:srgbClr val="c48170"/>
              </a:solidFill>
              <a:miter/>
            </a:ln>
          </p:spPr>
          <p:style>
            <a:lnRef idx="0"/>
            <a:fillRef idx="0"/>
            <a:effectRef idx="0"/>
            <a:fontRef idx="minor"/>
          </p:style>
        </p:sp>
        <p:grpSp>
          <p:nvGrpSpPr>
            <p:cNvPr id="386" name="Group 14"/>
            <p:cNvGrpSpPr/>
            <p:nvPr/>
          </p:nvGrpSpPr>
          <p:grpSpPr>
            <a:xfrm>
              <a:off x="6408720" y="3299040"/>
              <a:ext cx="3731400" cy="556920"/>
              <a:chOff x="6408720" y="3299040"/>
              <a:chExt cx="3731400" cy="556920"/>
            </a:xfrm>
          </p:grpSpPr>
          <p:sp>
            <p:nvSpPr>
              <p:cNvPr id="387" name="CustomShape 15"/>
              <p:cNvSpPr/>
              <p:nvPr/>
            </p:nvSpPr>
            <p:spPr>
              <a:xfrm>
                <a:off x="6408720" y="3299040"/>
                <a:ext cx="3731400" cy="556920"/>
              </a:xfrm>
              <a:prstGeom prst="roundRect">
                <a:avLst>
                  <a:gd name="adj" fmla="val 16667"/>
                </a:avLst>
              </a:prstGeom>
              <a:solidFill>
                <a:srgbClr val="c48170"/>
              </a:solidFill>
              <a:ln w="12600">
                <a:solidFill>
                  <a:srgbClr val="ffffff"/>
                </a:solidFill>
                <a:miter/>
              </a:ln>
            </p:spPr>
            <p:style>
              <a:lnRef idx="0"/>
              <a:fillRef idx="0"/>
              <a:effectRef idx="0"/>
              <a:fontRef idx="minor"/>
            </p:style>
          </p:sp>
          <p:sp>
            <p:nvSpPr>
              <p:cNvPr id="388" name="CustomShape 16"/>
              <p:cNvSpPr/>
              <p:nvPr/>
            </p:nvSpPr>
            <p:spPr>
              <a:xfrm>
                <a:off x="6577560" y="3449880"/>
                <a:ext cx="3394440" cy="259560"/>
              </a:xfrm>
              <a:prstGeom prst="rect">
                <a:avLst/>
              </a:prstGeom>
              <a:noFill/>
              <a:ln w="12600">
                <a:noFill/>
              </a:ln>
            </p:spPr>
            <p:style>
              <a:lnRef idx="0"/>
              <a:fillRef idx="0"/>
              <a:effectRef idx="0"/>
              <a:fontRef idx="minor"/>
            </p:style>
            <p:txBody>
              <a:bodyPr lIns="0" rIns="0" tIns="0" bIns="0" anchor="ctr">
                <a:spAutoFit/>
              </a:bodyPr>
              <a:p>
                <a:pPr>
                  <a:lnSpc>
                    <a:spcPct val="90000"/>
                  </a:lnSpc>
                  <a:spcBef>
                    <a:spcPts val="700"/>
                  </a:spcBef>
                  <a:tabLst>
                    <a:tab algn="l" pos="0"/>
                  </a:tabLst>
                </a:pPr>
                <a:r>
                  <a:rPr b="0" lang="en-US" sz="1900" spc="-1" strike="noStrike">
                    <a:solidFill>
                      <a:srgbClr val="ffffff"/>
                    </a:solidFill>
                    <a:latin typeface="Calibri"/>
                    <a:ea typeface="Calibri"/>
                  </a:rPr>
                  <a:t>How do you approach a problem?</a:t>
                </a:r>
                <a:endParaRPr b="0" lang="en-US" sz="1900" spc="-1" strike="noStrike">
                  <a:latin typeface="Arial"/>
                </a:endParaRPr>
              </a:p>
            </p:txBody>
          </p:sp>
        </p:grpSp>
        <p:sp>
          <p:nvSpPr>
            <p:cNvPr id="389" name="CustomShape 17"/>
            <p:cNvSpPr/>
            <p:nvPr/>
          </p:nvSpPr>
          <p:spPr>
            <a:xfrm>
              <a:off x="6141960" y="4441320"/>
              <a:ext cx="5332680" cy="474840"/>
            </a:xfrm>
            <a:prstGeom prst="rect">
              <a:avLst/>
            </a:prstGeom>
            <a:solidFill>
              <a:srgbClr val="ffffff">
                <a:alpha val="90000"/>
              </a:srgbClr>
            </a:solidFill>
            <a:ln w="12600">
              <a:solidFill>
                <a:srgbClr val="b4908b"/>
              </a:solidFill>
              <a:miter/>
            </a:ln>
          </p:spPr>
          <p:style>
            <a:lnRef idx="0"/>
            <a:fillRef idx="0"/>
            <a:effectRef idx="0"/>
            <a:fontRef idx="minor"/>
          </p:style>
        </p:sp>
        <p:grpSp>
          <p:nvGrpSpPr>
            <p:cNvPr id="390" name="Group 18"/>
            <p:cNvGrpSpPr/>
            <p:nvPr/>
          </p:nvGrpSpPr>
          <p:grpSpPr>
            <a:xfrm>
              <a:off x="6408720" y="4160880"/>
              <a:ext cx="3731400" cy="556920"/>
              <a:chOff x="6408720" y="4160880"/>
              <a:chExt cx="3731400" cy="556920"/>
            </a:xfrm>
          </p:grpSpPr>
          <p:sp>
            <p:nvSpPr>
              <p:cNvPr id="391" name="CustomShape 19"/>
              <p:cNvSpPr/>
              <p:nvPr/>
            </p:nvSpPr>
            <p:spPr>
              <a:xfrm>
                <a:off x="6408720" y="4160880"/>
                <a:ext cx="3731400" cy="556920"/>
              </a:xfrm>
              <a:prstGeom prst="roundRect">
                <a:avLst>
                  <a:gd name="adj" fmla="val 16667"/>
                </a:avLst>
              </a:prstGeom>
              <a:solidFill>
                <a:srgbClr val="b4908b"/>
              </a:solidFill>
              <a:ln w="12600">
                <a:solidFill>
                  <a:srgbClr val="ffffff"/>
                </a:solidFill>
                <a:miter/>
              </a:ln>
            </p:spPr>
            <p:style>
              <a:lnRef idx="0"/>
              <a:fillRef idx="0"/>
              <a:effectRef idx="0"/>
              <a:fontRef idx="minor"/>
            </p:style>
          </p:sp>
          <p:sp>
            <p:nvSpPr>
              <p:cNvPr id="392" name="CustomShape 20"/>
              <p:cNvSpPr/>
              <p:nvPr/>
            </p:nvSpPr>
            <p:spPr>
              <a:xfrm>
                <a:off x="6577560" y="4311720"/>
                <a:ext cx="3394440" cy="259560"/>
              </a:xfrm>
              <a:prstGeom prst="rect">
                <a:avLst/>
              </a:prstGeom>
              <a:noFill/>
              <a:ln w="12600">
                <a:noFill/>
              </a:ln>
            </p:spPr>
            <p:style>
              <a:lnRef idx="0"/>
              <a:fillRef idx="0"/>
              <a:effectRef idx="0"/>
              <a:fontRef idx="minor"/>
            </p:style>
            <p:txBody>
              <a:bodyPr lIns="0" rIns="0" tIns="0" bIns="0" anchor="ctr">
                <a:spAutoFit/>
              </a:bodyPr>
              <a:p>
                <a:pPr>
                  <a:lnSpc>
                    <a:spcPct val="90000"/>
                  </a:lnSpc>
                  <a:spcBef>
                    <a:spcPts val="700"/>
                  </a:spcBef>
                  <a:tabLst>
                    <a:tab algn="l" pos="0"/>
                  </a:tabLst>
                </a:pPr>
                <a:r>
                  <a:rPr b="0" lang="en-US" sz="1900" spc="-1" strike="noStrike">
                    <a:solidFill>
                      <a:srgbClr val="ffffff"/>
                    </a:solidFill>
                    <a:latin typeface="Calibri"/>
                    <a:ea typeface="Calibri"/>
                  </a:rPr>
                  <a:t>Principles of programming</a:t>
                </a:r>
                <a:endParaRPr b="0" lang="en-US" sz="1900" spc="-1" strike="noStrike">
                  <a:latin typeface="Arial"/>
                </a:endParaRPr>
              </a:p>
            </p:txBody>
          </p:sp>
        </p:grpSp>
        <p:sp>
          <p:nvSpPr>
            <p:cNvPr id="393" name="CustomShape 21"/>
            <p:cNvSpPr/>
            <p:nvPr/>
          </p:nvSpPr>
          <p:spPr>
            <a:xfrm>
              <a:off x="6141960" y="5303160"/>
              <a:ext cx="5332680" cy="474840"/>
            </a:xfrm>
            <a:prstGeom prst="rect">
              <a:avLst/>
            </a:prstGeom>
            <a:solidFill>
              <a:srgbClr val="ffffff">
                <a:alpha val="90000"/>
              </a:srgbClr>
            </a:solidFill>
            <a:ln w="12600">
              <a:solidFill>
                <a:schemeClr val="accent3"/>
              </a:solidFill>
              <a:miter/>
            </a:ln>
          </p:spPr>
          <p:style>
            <a:lnRef idx="0"/>
            <a:fillRef idx="0"/>
            <a:effectRef idx="0"/>
            <a:fontRef idx="minor"/>
          </p:style>
        </p:sp>
        <p:grpSp>
          <p:nvGrpSpPr>
            <p:cNvPr id="394" name="Group 22"/>
            <p:cNvGrpSpPr/>
            <p:nvPr/>
          </p:nvGrpSpPr>
          <p:grpSpPr>
            <a:xfrm>
              <a:off x="6408720" y="5022720"/>
              <a:ext cx="3731400" cy="556920"/>
              <a:chOff x="6408720" y="5022720"/>
              <a:chExt cx="3731400" cy="556920"/>
            </a:xfrm>
          </p:grpSpPr>
          <p:sp>
            <p:nvSpPr>
              <p:cNvPr id="395" name="CustomShape 23"/>
              <p:cNvSpPr/>
              <p:nvPr/>
            </p:nvSpPr>
            <p:spPr>
              <a:xfrm>
                <a:off x="6408720" y="5022720"/>
                <a:ext cx="3731400" cy="556920"/>
              </a:xfrm>
              <a:prstGeom prst="roundRect">
                <a:avLst>
                  <a:gd name="adj" fmla="val 16667"/>
                </a:avLst>
              </a:prstGeom>
              <a:solidFill>
                <a:schemeClr val="accent3"/>
              </a:solidFill>
              <a:ln w="12600">
                <a:solidFill>
                  <a:srgbClr val="ffffff"/>
                </a:solidFill>
                <a:miter/>
              </a:ln>
            </p:spPr>
            <p:style>
              <a:lnRef idx="0"/>
              <a:fillRef idx="0"/>
              <a:effectRef idx="0"/>
              <a:fontRef idx="minor"/>
            </p:style>
          </p:sp>
          <p:sp>
            <p:nvSpPr>
              <p:cNvPr id="396" name="CustomShape 24"/>
              <p:cNvSpPr/>
              <p:nvPr/>
            </p:nvSpPr>
            <p:spPr>
              <a:xfrm>
                <a:off x="6577560" y="5173560"/>
                <a:ext cx="3394440" cy="259560"/>
              </a:xfrm>
              <a:prstGeom prst="rect">
                <a:avLst/>
              </a:prstGeom>
              <a:noFill/>
              <a:ln w="12600">
                <a:noFill/>
              </a:ln>
            </p:spPr>
            <p:style>
              <a:lnRef idx="0"/>
              <a:fillRef idx="0"/>
              <a:effectRef idx="0"/>
              <a:fontRef idx="minor"/>
            </p:style>
            <p:txBody>
              <a:bodyPr lIns="0" rIns="0" tIns="0" bIns="0" anchor="ctr">
                <a:spAutoFit/>
              </a:bodyPr>
              <a:p>
                <a:pPr>
                  <a:lnSpc>
                    <a:spcPct val="90000"/>
                  </a:lnSpc>
                  <a:spcBef>
                    <a:spcPts val="700"/>
                  </a:spcBef>
                  <a:tabLst>
                    <a:tab algn="l" pos="0"/>
                  </a:tabLst>
                </a:pPr>
                <a:r>
                  <a:rPr b="0" lang="en-US" sz="1900" spc="-1" strike="noStrike">
                    <a:solidFill>
                      <a:srgbClr val="ffffff"/>
                    </a:solidFill>
                    <a:latin typeface="Calibri"/>
                    <a:ea typeface="Calibri"/>
                  </a:rPr>
                  <a:t>Class, Object, attribute, functions</a:t>
                </a:r>
                <a:endParaRPr b="0" lang="en-US" sz="1900" spc="-1" strike="noStrike">
                  <a:latin typeface="Arial"/>
                </a:endParaRPr>
              </a:p>
            </p:txBody>
          </p:sp>
        </p:grpSp>
      </p:grpSp>
      <p:sp>
        <p:nvSpPr>
          <p:cNvPr id="397" name="CustomShape 25"/>
          <p:cNvSpPr/>
          <p:nvPr/>
        </p:nvSpPr>
        <p:spPr>
          <a:xfrm>
            <a:off x="6035040" y="5029200"/>
            <a:ext cx="5667480" cy="82116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flipV="1">
            <a:off x="360" y="-3960"/>
            <a:ext cx="3078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399" name="CustomShape 2"/>
          <p:cNvSpPr/>
          <p:nvPr/>
        </p:nvSpPr>
        <p:spPr>
          <a:xfrm flipV="1">
            <a:off x="360" y="-3960"/>
            <a:ext cx="264816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00" name="CustomShape 3"/>
          <p:cNvSpPr/>
          <p:nvPr/>
        </p:nvSpPr>
        <p:spPr>
          <a:xfrm>
            <a:off x="441720" y="10800"/>
            <a:ext cx="4644000" cy="1931400"/>
          </a:xfrm>
          <a:prstGeom prst="rect">
            <a:avLst/>
          </a:prstGeom>
          <a:noFill/>
          <a:ln w="12600">
            <a:noFill/>
          </a:ln>
        </p:spPr>
        <p:style>
          <a:lnRef idx="0"/>
          <a:fillRef idx="0"/>
          <a:effectRef idx="0"/>
          <a:fontRef idx="minor"/>
        </p:style>
      </p:sp>
      <p:pic>
        <p:nvPicPr>
          <p:cNvPr id="401" name="" descr=""/>
          <p:cNvPicPr/>
          <p:nvPr/>
        </p:nvPicPr>
        <p:blipFill>
          <a:blip r:embed="rId1"/>
          <a:stretch/>
        </p:blipFill>
        <p:spPr>
          <a:xfrm>
            <a:off x="2144880" y="2602080"/>
            <a:ext cx="1856160" cy="2115360"/>
          </a:xfrm>
          <a:prstGeom prst="rect">
            <a:avLst/>
          </a:prstGeom>
          <a:ln>
            <a:noFill/>
          </a:ln>
        </p:spPr>
      </p:pic>
      <p:pic>
        <p:nvPicPr>
          <p:cNvPr id="402" name="" descr=""/>
          <p:cNvPicPr/>
          <p:nvPr/>
        </p:nvPicPr>
        <p:blipFill>
          <a:blip r:embed="rId2"/>
          <a:srcRect l="0" t="0" r="38838" b="0"/>
          <a:stretch/>
        </p:blipFill>
        <p:spPr>
          <a:xfrm>
            <a:off x="8083800" y="2707920"/>
            <a:ext cx="3450600" cy="1980360"/>
          </a:xfrm>
          <a:prstGeom prst="rect">
            <a:avLst/>
          </a:prstGeom>
          <a:ln>
            <a:noFill/>
          </a:ln>
        </p:spPr>
      </p:pic>
      <p:sp>
        <p:nvSpPr>
          <p:cNvPr id="403" name="CustomShape 4"/>
          <p:cNvSpPr/>
          <p:nvPr/>
        </p:nvSpPr>
        <p:spPr>
          <a:xfrm>
            <a:off x="2330280" y="5058720"/>
            <a:ext cx="2114280" cy="342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input</a:t>
            </a:r>
            <a:endParaRPr b="0" lang="en-US" sz="2400" spc="-1" strike="noStrike">
              <a:latin typeface="Arial"/>
            </a:endParaRPr>
          </a:p>
        </p:txBody>
      </p:sp>
      <p:sp>
        <p:nvSpPr>
          <p:cNvPr id="404" name="CustomShape 5"/>
          <p:cNvSpPr/>
          <p:nvPr/>
        </p:nvSpPr>
        <p:spPr>
          <a:xfrm>
            <a:off x="8654400" y="5014080"/>
            <a:ext cx="2193120" cy="342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output</a:t>
            </a:r>
            <a:endParaRPr b="0" lang="en-US" sz="2400" spc="-1" strike="noStrike">
              <a:latin typeface="Arial"/>
            </a:endParaRPr>
          </a:p>
        </p:txBody>
      </p:sp>
      <p:sp>
        <p:nvSpPr>
          <p:cNvPr id="405" name="Line 6"/>
          <p:cNvSpPr/>
          <p:nvPr/>
        </p:nvSpPr>
        <p:spPr>
          <a:xfrm>
            <a:off x="4189680" y="5250240"/>
            <a:ext cx="892800" cy="0"/>
          </a:xfrm>
          <a:prstGeom prst="line">
            <a:avLst/>
          </a:prstGeom>
          <a:ln w="19080">
            <a:solidFill>
              <a:srgbClr val="666666"/>
            </a:solidFill>
            <a:round/>
            <a:tailEnd len="med" type="triangle" w="med"/>
          </a:ln>
        </p:spPr>
        <p:style>
          <a:lnRef idx="0"/>
          <a:fillRef idx="0"/>
          <a:effectRef idx="0"/>
          <a:fontRef idx="minor"/>
        </p:style>
      </p:sp>
      <p:pic>
        <p:nvPicPr>
          <p:cNvPr id="406" name="" descr=""/>
          <p:cNvPicPr/>
          <p:nvPr/>
        </p:nvPicPr>
        <p:blipFill>
          <a:blip r:embed="rId3"/>
          <a:srcRect l="13269" t="0" r="18751" b="0"/>
          <a:stretch/>
        </p:blipFill>
        <p:spPr>
          <a:xfrm>
            <a:off x="5046480" y="2663280"/>
            <a:ext cx="2651040" cy="2054160"/>
          </a:xfrm>
          <a:prstGeom prst="rect">
            <a:avLst/>
          </a:prstGeom>
          <a:ln>
            <a:noFill/>
          </a:ln>
        </p:spPr>
      </p:pic>
      <p:sp>
        <p:nvSpPr>
          <p:cNvPr id="407" name="CustomShape 7"/>
          <p:cNvSpPr/>
          <p:nvPr/>
        </p:nvSpPr>
        <p:spPr>
          <a:xfrm>
            <a:off x="5517360" y="5015520"/>
            <a:ext cx="1644120" cy="342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Put put</a:t>
            </a:r>
            <a:endParaRPr b="0" lang="en-US" sz="2400" spc="-1" strike="noStrike">
              <a:latin typeface="Arial"/>
            </a:endParaRPr>
          </a:p>
        </p:txBody>
      </p:sp>
      <p:sp>
        <p:nvSpPr>
          <p:cNvPr id="408" name="CustomShape 8"/>
          <p:cNvSpPr/>
          <p:nvPr/>
        </p:nvSpPr>
        <p:spPr>
          <a:xfrm>
            <a:off x="5341320" y="5793120"/>
            <a:ext cx="2271600" cy="4813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We will attempt to shed some light on this part</a:t>
            </a:r>
            <a:endParaRPr b="0" lang="en-US" sz="1800" spc="-1" strike="noStrike">
              <a:latin typeface="Arial"/>
            </a:endParaRPr>
          </a:p>
        </p:txBody>
      </p:sp>
      <p:sp>
        <p:nvSpPr>
          <p:cNvPr id="409" name="CustomShape 9"/>
          <p:cNvSpPr/>
          <p:nvPr/>
        </p:nvSpPr>
        <p:spPr>
          <a:xfrm>
            <a:off x="3107880" y="69480"/>
            <a:ext cx="7493040" cy="184788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r>
              <a:rPr b="0" lang="en-US" sz="4400" spc="-1" strike="noStrike">
                <a:solidFill>
                  <a:srgbClr val="000000"/>
                </a:solidFill>
                <a:latin typeface="Calibri Light"/>
                <a:ea typeface="Calibri Light"/>
              </a:rPr>
              <a:t>What is programming?</a:t>
            </a:r>
            <a:endParaRPr b="0" lang="en-US" sz="4400" spc="-1" strike="noStrike">
              <a:latin typeface="Arial"/>
            </a:endParaRPr>
          </a:p>
        </p:txBody>
      </p:sp>
      <p:sp>
        <p:nvSpPr>
          <p:cNvPr id="410" name="CustomShape 10"/>
          <p:cNvSpPr/>
          <p:nvPr/>
        </p:nvSpPr>
        <p:spPr>
          <a:xfrm>
            <a:off x="3382200" y="1280160"/>
            <a:ext cx="5299200" cy="4273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A data processing workflow:</a:t>
            </a:r>
            <a:endParaRPr b="0" lang="en-US" sz="2400" spc="-1" strike="noStrike">
              <a:latin typeface="Arial"/>
            </a:endParaRPr>
          </a:p>
        </p:txBody>
      </p:sp>
      <p:sp>
        <p:nvSpPr>
          <p:cNvPr id="411" name="Line 11"/>
          <p:cNvSpPr/>
          <p:nvPr/>
        </p:nvSpPr>
        <p:spPr>
          <a:xfrm flipV="1">
            <a:off x="6400800" y="5505840"/>
            <a:ext cx="0" cy="329760"/>
          </a:xfrm>
          <a:prstGeom prst="line">
            <a:avLst/>
          </a:prstGeom>
          <a:ln>
            <a:solidFill>
              <a:srgbClr val="111111"/>
            </a:solidFill>
            <a:tailEnd len="med" type="triangle" w="med"/>
          </a:ln>
        </p:spPr>
        <p:style>
          <a:lnRef idx="0"/>
          <a:fillRef idx="0"/>
          <a:effectRef idx="0"/>
          <a:fontRef idx="minor"/>
        </p:style>
      </p:sp>
      <p:sp>
        <p:nvSpPr>
          <p:cNvPr id="412" name="Line 12"/>
          <p:cNvSpPr/>
          <p:nvPr/>
        </p:nvSpPr>
        <p:spPr>
          <a:xfrm>
            <a:off x="7677000" y="5250240"/>
            <a:ext cx="892800" cy="0"/>
          </a:xfrm>
          <a:prstGeom prst="line">
            <a:avLst/>
          </a:prstGeom>
          <a:ln w="19080">
            <a:solidFill>
              <a:srgbClr val="666666"/>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60" y="0"/>
            <a:ext cx="12250800" cy="6856200"/>
          </a:xfrm>
          <a:prstGeom prst="rect">
            <a:avLst/>
          </a:prstGeom>
          <a:solidFill>
            <a:srgbClr val="ffffff"/>
          </a:solidFill>
          <a:ln>
            <a:solidFill>
              <a:srgbClr val="ffffff"/>
            </a:solidFill>
          </a:ln>
        </p:spPr>
        <p:style>
          <a:lnRef idx="0"/>
          <a:fillRef idx="0"/>
          <a:effectRef idx="0"/>
          <a:fontRef idx="minor"/>
        </p:style>
      </p:sp>
      <p:pic>
        <p:nvPicPr>
          <p:cNvPr id="414" name="Image" descr="Image"/>
          <p:cNvPicPr/>
          <p:nvPr/>
        </p:nvPicPr>
        <p:blipFill>
          <a:blip r:embed="rId1"/>
          <a:stretch/>
        </p:blipFill>
        <p:spPr>
          <a:xfrm>
            <a:off x="5709240" y="1371600"/>
            <a:ext cx="5810400" cy="4935960"/>
          </a:xfrm>
          <a:prstGeom prst="rect">
            <a:avLst/>
          </a:prstGeom>
          <a:ln w="12600">
            <a:noFill/>
          </a:ln>
        </p:spPr>
      </p:pic>
      <p:sp>
        <p:nvSpPr>
          <p:cNvPr id="415" name="CustomShape 2"/>
          <p:cNvSpPr/>
          <p:nvPr/>
        </p:nvSpPr>
        <p:spPr>
          <a:xfrm flipV="1">
            <a:off x="360" y="-3960"/>
            <a:ext cx="7853760" cy="6854400"/>
          </a:xfrm>
          <a:custGeom>
            <a:avLst/>
            <a:gdLst/>
            <a:ahLst/>
            <a:rect l="l" t="t" r="r" b="b"/>
            <a:pathLst>
              <a:path w="21600" h="21600">
                <a:moveTo>
                  <a:pt x="21600" y="21600"/>
                </a:moveTo>
                <a:lnTo>
                  <a:pt x="1196" y="21600"/>
                </a:lnTo>
                <a:lnTo>
                  <a:pt x="1197" y="21598"/>
                </a:lnTo>
                <a:lnTo>
                  <a:pt x="0" y="21598"/>
                </a:lnTo>
                <a:lnTo>
                  <a:pt x="0" y="0"/>
                </a:lnTo>
                <a:lnTo>
                  <a:pt x="12871" y="0"/>
                </a:lnTo>
                <a:close/>
              </a:path>
            </a:pathLst>
          </a:custGeom>
          <a:solidFill>
            <a:srgbClr val="262626">
              <a:alpha val="70000"/>
            </a:srgbClr>
          </a:solidFill>
          <a:ln w="12600">
            <a:noFill/>
          </a:ln>
        </p:spPr>
        <p:style>
          <a:lnRef idx="0"/>
          <a:fillRef idx="0"/>
          <a:effectRef idx="0"/>
          <a:fontRef idx="minor"/>
        </p:style>
      </p:sp>
      <p:sp>
        <p:nvSpPr>
          <p:cNvPr id="416" name="CustomShape 3"/>
          <p:cNvSpPr/>
          <p:nvPr/>
        </p:nvSpPr>
        <p:spPr>
          <a:xfrm flipV="1">
            <a:off x="360" y="-3960"/>
            <a:ext cx="7425360" cy="6854400"/>
          </a:xfrm>
          <a:custGeom>
            <a:avLst/>
            <a:gdLst/>
            <a:ahLst/>
            <a:rect l="l" t="t" r="r" b="b"/>
            <a:pathLst>
              <a:path w="21600" h="21600">
                <a:moveTo>
                  <a:pt x="21600" y="21600"/>
                </a:moveTo>
                <a:lnTo>
                  <a:pt x="19" y="21600"/>
                </a:lnTo>
                <a:lnTo>
                  <a:pt x="20" y="21598"/>
                </a:lnTo>
                <a:lnTo>
                  <a:pt x="0" y="21598"/>
                </a:lnTo>
                <a:lnTo>
                  <a:pt x="0" y="0"/>
                </a:lnTo>
                <a:lnTo>
                  <a:pt x="12367" y="0"/>
                </a:lnTo>
                <a:close/>
              </a:path>
            </a:pathLst>
          </a:custGeom>
          <a:solidFill>
            <a:srgbClr val="262626"/>
          </a:solidFill>
          <a:ln w="12600">
            <a:noFill/>
          </a:ln>
        </p:spPr>
        <p:style>
          <a:lnRef idx="0"/>
          <a:fillRef idx="0"/>
          <a:effectRef idx="0"/>
          <a:fontRef idx="minor"/>
        </p:style>
      </p:sp>
      <p:sp>
        <p:nvSpPr>
          <p:cNvPr id="417" name="CustomShape 4"/>
          <p:cNvSpPr/>
          <p:nvPr/>
        </p:nvSpPr>
        <p:spPr>
          <a:xfrm>
            <a:off x="804240" y="365040"/>
            <a:ext cx="526068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What is programming?</a:t>
            </a:r>
            <a:endParaRPr b="0" lang="en-US" sz="4400" spc="-1" strike="noStrike">
              <a:latin typeface="Arial"/>
            </a:endParaRPr>
          </a:p>
        </p:txBody>
      </p:sp>
      <p:sp>
        <p:nvSpPr>
          <p:cNvPr id="418" name="CustomShape 5"/>
          <p:cNvSpPr/>
          <p:nvPr/>
        </p:nvSpPr>
        <p:spPr>
          <a:xfrm>
            <a:off x="804240" y="2022480"/>
            <a:ext cx="3936600" cy="4150440"/>
          </a:xfrm>
          <a:prstGeom prst="rect">
            <a:avLst/>
          </a:prstGeom>
          <a:noFill/>
          <a:ln w="12600">
            <a:noFill/>
          </a:ln>
        </p:spPr>
        <p:style>
          <a:lnRef idx="0"/>
          <a:fillRef idx="0"/>
          <a:effectRef idx="0"/>
          <a:fontRef idx="minor"/>
        </p:style>
        <p:txBody>
          <a:bodyPr lIns="45720" rIns="45720" tIns="45000" bIns="45000">
            <a:noAutofit/>
          </a:bodyPr>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Programming is </a:t>
            </a:r>
            <a:r>
              <a:rPr b="1" lang="en-US" sz="2000" spc="-1" strike="noStrike">
                <a:solidFill>
                  <a:srgbClr val="ffffff"/>
                </a:solidFill>
                <a:latin typeface="Calibri"/>
                <a:ea typeface="Calibri"/>
              </a:rPr>
              <a:t>instructing</a:t>
            </a:r>
            <a:r>
              <a:rPr b="0" lang="en-US" sz="2000" spc="-1" strike="noStrike">
                <a:solidFill>
                  <a:srgbClr val="ffffff"/>
                </a:solidFill>
                <a:latin typeface="Calibri"/>
                <a:ea typeface="Calibri"/>
              </a:rPr>
              <a:t> a device to performcertain tasks in a </a:t>
            </a:r>
            <a:r>
              <a:rPr b="1" lang="en-US" sz="2000" spc="-1" strike="noStrike">
                <a:solidFill>
                  <a:srgbClr val="ffffff"/>
                </a:solidFill>
                <a:latin typeface="Calibri"/>
                <a:ea typeface="Calibri"/>
              </a:rPr>
              <a:t>language</a:t>
            </a:r>
            <a:r>
              <a:rPr b="0" lang="en-US" sz="2000" spc="-1" strike="noStrike">
                <a:solidFill>
                  <a:srgbClr val="ffffff"/>
                </a:solidFill>
                <a:latin typeface="Calibri"/>
                <a:ea typeface="Calibri"/>
              </a:rPr>
              <a:t> the device understands </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For example you can program your washing machine to wash while you are at work.</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Or you can program a machine that understands python to read in data and make a plot</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Programming is </a:t>
            </a:r>
            <a:r>
              <a:rPr b="1" lang="en-US" sz="2000" spc="-1" strike="noStrike">
                <a:solidFill>
                  <a:srgbClr val="ffffff"/>
                </a:solidFill>
                <a:latin typeface="Calibri"/>
                <a:ea typeface="Calibri"/>
              </a:rPr>
              <a:t>not difficult</a:t>
            </a:r>
            <a:r>
              <a:rPr b="0" lang="en-US" sz="2000" spc="-1" strike="noStrike">
                <a:solidFill>
                  <a:srgbClr val="ffffff"/>
                </a:solidFill>
                <a:latin typeface="Calibri"/>
                <a:ea typeface="Calibri"/>
              </a:rPr>
              <a:t>, though mastering it can be </a:t>
            </a:r>
            <a:r>
              <a:rPr b="1" lang="en-US" sz="2000" spc="-1" strike="noStrike">
                <a:solidFill>
                  <a:srgbClr val="ffffff"/>
                </a:solidFill>
                <a:latin typeface="Calibri"/>
                <a:ea typeface="Calibri"/>
              </a:rPr>
              <a:t>challenging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60" y="0"/>
            <a:ext cx="12250800" cy="6856200"/>
          </a:xfrm>
          <a:prstGeom prst="rect">
            <a:avLst/>
          </a:prstGeom>
          <a:solidFill>
            <a:srgbClr val="ffffff"/>
          </a:solidFill>
          <a:ln>
            <a:solidFill>
              <a:srgbClr val="ffffff"/>
            </a:solidFill>
          </a:ln>
        </p:spPr>
        <p:style>
          <a:lnRef idx="0"/>
          <a:fillRef idx="0"/>
          <a:effectRef idx="0"/>
          <a:fontRef idx="minor"/>
        </p:style>
      </p:sp>
      <p:pic>
        <p:nvPicPr>
          <p:cNvPr id="420" name="Image_2" descr="Image"/>
          <p:cNvPicPr/>
          <p:nvPr/>
        </p:nvPicPr>
        <p:blipFill>
          <a:blip r:embed="rId1"/>
          <a:stretch/>
        </p:blipFill>
        <p:spPr>
          <a:xfrm>
            <a:off x="5709240" y="1371600"/>
            <a:ext cx="5810400" cy="4935960"/>
          </a:xfrm>
          <a:prstGeom prst="rect">
            <a:avLst/>
          </a:prstGeom>
          <a:ln w="12600">
            <a:noFill/>
          </a:ln>
        </p:spPr>
      </p:pic>
      <p:sp>
        <p:nvSpPr>
          <p:cNvPr id="421" name="CustomShape 2"/>
          <p:cNvSpPr/>
          <p:nvPr/>
        </p:nvSpPr>
        <p:spPr>
          <a:xfrm flipV="1">
            <a:off x="360" y="-3960"/>
            <a:ext cx="7853760" cy="6854400"/>
          </a:xfrm>
          <a:custGeom>
            <a:avLst/>
            <a:gdLst/>
            <a:ahLst/>
            <a:rect l="l" t="t" r="r" b="b"/>
            <a:pathLst>
              <a:path w="21600" h="21600">
                <a:moveTo>
                  <a:pt x="21600" y="21600"/>
                </a:moveTo>
                <a:lnTo>
                  <a:pt x="1196" y="21600"/>
                </a:lnTo>
                <a:lnTo>
                  <a:pt x="1197" y="21598"/>
                </a:lnTo>
                <a:lnTo>
                  <a:pt x="0" y="21598"/>
                </a:lnTo>
                <a:lnTo>
                  <a:pt x="0" y="0"/>
                </a:lnTo>
                <a:lnTo>
                  <a:pt x="12871" y="0"/>
                </a:lnTo>
                <a:close/>
              </a:path>
            </a:pathLst>
          </a:custGeom>
          <a:solidFill>
            <a:srgbClr val="262626">
              <a:alpha val="70000"/>
            </a:srgbClr>
          </a:solidFill>
          <a:ln w="12600">
            <a:noFill/>
          </a:ln>
        </p:spPr>
        <p:style>
          <a:lnRef idx="0"/>
          <a:fillRef idx="0"/>
          <a:effectRef idx="0"/>
          <a:fontRef idx="minor"/>
        </p:style>
      </p:sp>
      <p:sp>
        <p:nvSpPr>
          <p:cNvPr id="422" name="CustomShape 3"/>
          <p:cNvSpPr/>
          <p:nvPr/>
        </p:nvSpPr>
        <p:spPr>
          <a:xfrm flipV="1">
            <a:off x="360" y="-3960"/>
            <a:ext cx="7425360" cy="6854400"/>
          </a:xfrm>
          <a:custGeom>
            <a:avLst/>
            <a:gdLst/>
            <a:ahLst/>
            <a:rect l="l" t="t" r="r" b="b"/>
            <a:pathLst>
              <a:path w="21600" h="21600">
                <a:moveTo>
                  <a:pt x="21600" y="21600"/>
                </a:moveTo>
                <a:lnTo>
                  <a:pt x="19" y="21600"/>
                </a:lnTo>
                <a:lnTo>
                  <a:pt x="20" y="21598"/>
                </a:lnTo>
                <a:lnTo>
                  <a:pt x="0" y="21598"/>
                </a:lnTo>
                <a:lnTo>
                  <a:pt x="0" y="0"/>
                </a:lnTo>
                <a:lnTo>
                  <a:pt x="12367" y="0"/>
                </a:lnTo>
                <a:close/>
              </a:path>
            </a:pathLst>
          </a:custGeom>
          <a:solidFill>
            <a:srgbClr val="262626"/>
          </a:solidFill>
          <a:ln w="12600">
            <a:noFill/>
          </a:ln>
        </p:spPr>
        <p:style>
          <a:lnRef idx="0"/>
          <a:fillRef idx="0"/>
          <a:effectRef idx="0"/>
          <a:fontRef idx="minor"/>
        </p:style>
      </p:sp>
      <p:sp>
        <p:nvSpPr>
          <p:cNvPr id="423" name="CustomShape 4"/>
          <p:cNvSpPr/>
          <p:nvPr/>
        </p:nvSpPr>
        <p:spPr>
          <a:xfrm>
            <a:off x="804240" y="365040"/>
            <a:ext cx="623484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Why is programming</a:t>
            </a:r>
            <a:endParaRPr b="0" lang="en-US" sz="4400" spc="-1" strike="noStrike">
              <a:latin typeface="Arial"/>
            </a:endParaRPr>
          </a:p>
          <a:p>
            <a:pPr>
              <a:lnSpc>
                <a:spcPct val="90000"/>
              </a:lnSpc>
              <a:tabLst>
                <a:tab algn="l" pos="0"/>
              </a:tabLst>
            </a:pPr>
            <a:r>
              <a:rPr b="0" lang="en-US" sz="4400" spc="-1" strike="noStrike">
                <a:solidFill>
                  <a:srgbClr val="ffffff"/>
                </a:solidFill>
                <a:latin typeface="Calibri Light"/>
                <a:ea typeface="Calibri Light"/>
              </a:rPr>
              <a:t>nice?</a:t>
            </a:r>
            <a:endParaRPr b="0" lang="en-US" sz="4400" spc="-1" strike="noStrike">
              <a:latin typeface="Arial"/>
            </a:endParaRPr>
          </a:p>
        </p:txBody>
      </p:sp>
      <p:sp>
        <p:nvSpPr>
          <p:cNvPr id="424" name="CustomShape 5"/>
          <p:cNvSpPr/>
          <p:nvPr/>
        </p:nvSpPr>
        <p:spPr>
          <a:xfrm>
            <a:off x="804240" y="2022480"/>
            <a:ext cx="3936600" cy="4150440"/>
          </a:xfrm>
          <a:prstGeom prst="rect">
            <a:avLst/>
          </a:prstGeom>
          <a:noFill/>
          <a:ln w="12600">
            <a:noFill/>
          </a:ln>
        </p:spPr>
        <p:style>
          <a:lnRef idx="0"/>
          <a:fillRef idx="0"/>
          <a:effectRef idx="0"/>
          <a:fontRef idx="minor"/>
        </p:style>
        <p:txBody>
          <a:bodyPr lIns="45720" rIns="45720" tIns="45000" bIns="45000">
            <a:noAutofit/>
          </a:bodyPr>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It may not appear so, but unlike lab equipment it is quite difficult to break a computer</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You can find plenty of useful online resources (i.e. stackoverflow, tutorials, ect)</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Automate tasks</a:t>
            </a:r>
            <a:endParaRPr b="0" lang="en-US" sz="2000" spc="-1" strike="noStrike">
              <a:latin typeface="Arial"/>
            </a:endParaRPr>
          </a:p>
          <a:p>
            <a:pPr marL="228600" indent="-224640">
              <a:lnSpc>
                <a:spcPct val="90000"/>
              </a:lnSpc>
              <a:spcBef>
                <a:spcPts val="1001"/>
              </a:spcBef>
              <a:buClr>
                <a:srgbClr val="ffffff"/>
              </a:buClr>
              <a:buFont typeface="Arial"/>
              <a:buChar char="•"/>
            </a:pPr>
            <a:r>
              <a:rPr b="0" lang="en-US" sz="2000" spc="-1" strike="noStrike">
                <a:solidFill>
                  <a:srgbClr val="ffffff"/>
                </a:solidFill>
                <a:latin typeface="Calibri"/>
                <a:ea typeface="Calibri"/>
              </a:rPr>
              <a:t>Important tool in a world that is becoming more and more data heavy</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5" name="CustomShape 1"/>
          <p:cNvSpPr/>
          <p:nvPr/>
        </p:nvSpPr>
        <p:spPr>
          <a:xfrm>
            <a:off x="2011680" y="2560320"/>
            <a:ext cx="7860960" cy="1734480"/>
          </a:xfrm>
          <a:prstGeom prst="rect">
            <a:avLst/>
          </a:prstGeom>
          <a:solidFill>
            <a:srgbClr val="000000">
              <a:alpha val="53000"/>
            </a:srgbClr>
          </a:solidFill>
          <a:ln>
            <a:solidFill>
              <a:srgbClr val="3465a4"/>
            </a:solidFill>
          </a:ln>
        </p:spPr>
        <p:style>
          <a:lnRef idx="0"/>
          <a:fillRef idx="0"/>
          <a:effectRef idx="0"/>
          <a:fontRef idx="minor"/>
        </p:style>
      </p:sp>
      <p:sp>
        <p:nvSpPr>
          <p:cNvPr id="426" name="CustomShape 2"/>
          <p:cNvSpPr/>
          <p:nvPr/>
        </p:nvSpPr>
        <p:spPr>
          <a:xfrm>
            <a:off x="2286000" y="2743200"/>
            <a:ext cx="7312320" cy="1277280"/>
          </a:xfrm>
          <a:prstGeom prst="rect">
            <a:avLst/>
          </a:prstGeom>
          <a:solidFill>
            <a:srgbClr val="000000"/>
          </a:solidFill>
          <a:ln>
            <a:solidFill>
              <a:srgbClr val="000000"/>
            </a:solidFill>
          </a:ln>
        </p:spPr>
        <p:style>
          <a:lnRef idx="0"/>
          <a:fillRef idx="0"/>
          <a:effectRef idx="0"/>
          <a:fontRef idx="minor"/>
        </p:style>
      </p:sp>
      <p:sp>
        <p:nvSpPr>
          <p:cNvPr id="427" name="CustomShape 3"/>
          <p:cNvSpPr/>
          <p:nvPr/>
        </p:nvSpPr>
        <p:spPr>
          <a:xfrm>
            <a:off x="837720" y="365040"/>
            <a:ext cx="10508760" cy="1321560"/>
          </a:xfrm>
          <a:prstGeom prst="rect">
            <a:avLst/>
          </a:prstGeom>
          <a:noFill/>
          <a:ln>
            <a:noFill/>
          </a:ln>
        </p:spPr>
        <p:style>
          <a:lnRef idx="0"/>
          <a:fillRef idx="0"/>
          <a:effectRef idx="0"/>
          <a:fontRef idx="minor"/>
        </p:style>
      </p:sp>
      <p:sp>
        <p:nvSpPr>
          <p:cNvPr id="428" name="CustomShape 4"/>
          <p:cNvSpPr/>
          <p:nvPr/>
        </p:nvSpPr>
        <p:spPr>
          <a:xfrm>
            <a:off x="3290760" y="2834640"/>
            <a:ext cx="5938920" cy="343080"/>
          </a:xfrm>
          <a:prstGeom prst="rect">
            <a:avLst/>
          </a:prstGeom>
          <a:noFill/>
          <a:ln>
            <a:noFill/>
          </a:ln>
        </p:spPr>
        <p:style>
          <a:lnRef idx="0"/>
          <a:fillRef idx="0"/>
          <a:effectRef idx="0"/>
          <a:fontRef idx="minor"/>
        </p:style>
      </p:sp>
      <p:sp>
        <p:nvSpPr>
          <p:cNvPr id="429" name="CustomShape 5"/>
          <p:cNvSpPr/>
          <p:nvPr/>
        </p:nvSpPr>
        <p:spPr>
          <a:xfrm>
            <a:off x="837720" y="1825560"/>
            <a:ext cx="10508760" cy="4347360"/>
          </a:xfrm>
          <a:prstGeom prst="rect">
            <a:avLst/>
          </a:prstGeom>
          <a:noFill/>
          <a:ln>
            <a:noFill/>
          </a:ln>
        </p:spPr>
        <p:style>
          <a:lnRef idx="0"/>
          <a:fillRef idx="0"/>
          <a:effectRef idx="0"/>
          <a:fontRef idx="minor"/>
        </p:style>
      </p:sp>
      <p:sp>
        <p:nvSpPr>
          <p:cNvPr id="430" name="CustomShape 6"/>
          <p:cNvSpPr/>
          <p:nvPr/>
        </p:nvSpPr>
        <p:spPr>
          <a:xfrm>
            <a:off x="2224080" y="2416680"/>
            <a:ext cx="7697880" cy="1221120"/>
          </a:xfrm>
          <a:prstGeom prst="rect">
            <a:avLst/>
          </a:prstGeom>
          <a:noFill/>
          <a:ln>
            <a:noFill/>
          </a:ln>
        </p:spPr>
        <p:style>
          <a:lnRef idx="0"/>
          <a:fillRef idx="0"/>
          <a:effectRef idx="0"/>
          <a:fontRef idx="minor"/>
        </p:style>
      </p:sp>
      <p:sp>
        <p:nvSpPr>
          <p:cNvPr id="431" name="CustomShape 7"/>
          <p:cNvSpPr/>
          <p:nvPr/>
        </p:nvSpPr>
        <p:spPr>
          <a:xfrm>
            <a:off x="2194560" y="2890440"/>
            <a:ext cx="7586640" cy="1221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000" spc="-1" strike="noStrike">
                <a:solidFill>
                  <a:srgbClr val="ffffff"/>
                </a:solidFill>
                <a:latin typeface="Arial"/>
                <a:ea typeface="DejaVu Sans"/>
              </a:rPr>
              <a:t>The language of programming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flipV="1">
            <a:off x="360" y="-3960"/>
            <a:ext cx="51159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33" name="CustomShape 2"/>
          <p:cNvSpPr/>
          <p:nvPr/>
        </p:nvSpPr>
        <p:spPr>
          <a:xfrm flipV="1">
            <a:off x="360" y="-3960"/>
            <a:ext cx="47502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34" name="CustomShape 3"/>
          <p:cNvSpPr/>
          <p:nvPr/>
        </p:nvSpPr>
        <p:spPr>
          <a:xfrm>
            <a:off x="6467040" y="3160080"/>
            <a:ext cx="5130000" cy="27928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p:txBody>
      </p:sp>
      <p:sp>
        <p:nvSpPr>
          <p:cNvPr id="435" name="CustomShape 4"/>
          <p:cNvSpPr/>
          <p:nvPr/>
        </p:nvSpPr>
        <p:spPr>
          <a:xfrm>
            <a:off x="501480" y="2876400"/>
            <a:ext cx="2830680" cy="171036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Objects</a:t>
            </a:r>
            <a:br/>
            <a:r>
              <a:rPr b="0" lang="en-US" sz="3200" spc="-1" strike="noStrike">
                <a:solidFill>
                  <a:srgbClr val="ffffff"/>
                </a:solidFill>
                <a:latin typeface="Arial"/>
                <a:ea typeface="DejaVu Sans"/>
              </a:rPr>
              <a:t> </a:t>
            </a:r>
            <a:endParaRPr b="0" lang="en-US" sz="3200" spc="-1" strike="noStrike">
              <a:latin typeface="Arial"/>
            </a:endParaRPr>
          </a:p>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Functions</a:t>
            </a:r>
            <a:endParaRPr b="0" lang="en-US" sz="3200" spc="-1" strike="noStrike">
              <a:latin typeface="Arial"/>
            </a:endParaRPr>
          </a:p>
          <a:p>
            <a:pPr>
              <a:lnSpc>
                <a:spcPct val="100000"/>
              </a:lnSpc>
            </a:pPr>
            <a:endParaRPr b="0" lang="en-US" sz="3200" spc="-1" strike="noStrike">
              <a:latin typeface="Arial"/>
            </a:endParaRPr>
          </a:p>
        </p:txBody>
      </p:sp>
      <p:sp>
        <p:nvSpPr>
          <p:cNvPr id="436" name="CustomShape 5"/>
          <p:cNvSpPr/>
          <p:nvPr/>
        </p:nvSpPr>
        <p:spPr>
          <a:xfrm>
            <a:off x="5850360" y="365760"/>
            <a:ext cx="5120280" cy="1366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Arial"/>
                <a:ea typeface="DejaVu Sans"/>
              </a:rPr>
              <a:t>We performs functions on objects.</a:t>
            </a:r>
            <a:endParaRPr b="0" lang="en-US" sz="2400" spc="-1" strike="noStrike">
              <a:latin typeface="Arial"/>
            </a:endParaRPr>
          </a:p>
        </p:txBody>
      </p:sp>
      <p:pic>
        <p:nvPicPr>
          <p:cNvPr id="437" name="" descr=""/>
          <p:cNvPicPr/>
          <p:nvPr/>
        </p:nvPicPr>
        <p:blipFill>
          <a:blip r:embed="rId1"/>
          <a:stretch/>
        </p:blipFill>
        <p:spPr>
          <a:xfrm>
            <a:off x="5024880" y="1296720"/>
            <a:ext cx="2410920" cy="1310040"/>
          </a:xfrm>
          <a:prstGeom prst="rect">
            <a:avLst/>
          </a:prstGeom>
          <a:ln>
            <a:noFill/>
          </a:ln>
        </p:spPr>
      </p:pic>
      <p:pic>
        <p:nvPicPr>
          <p:cNvPr id="438" name="" descr=""/>
          <p:cNvPicPr/>
          <p:nvPr/>
        </p:nvPicPr>
        <p:blipFill>
          <a:blip r:embed="rId2"/>
          <a:stretch/>
        </p:blipFill>
        <p:spPr>
          <a:xfrm>
            <a:off x="8730000" y="1329840"/>
            <a:ext cx="1685160" cy="1368360"/>
          </a:xfrm>
          <a:prstGeom prst="rect">
            <a:avLst/>
          </a:prstGeom>
          <a:ln>
            <a:noFill/>
          </a:ln>
        </p:spPr>
      </p:pic>
      <p:sp>
        <p:nvSpPr>
          <p:cNvPr id="439" name="CustomShape 6"/>
          <p:cNvSpPr/>
          <p:nvPr/>
        </p:nvSpPr>
        <p:spPr>
          <a:xfrm>
            <a:off x="4861440" y="3044880"/>
            <a:ext cx="2739240" cy="343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drive</a:t>
            </a:r>
            <a:endParaRPr b="0" lang="en-US" sz="1800" spc="-1" strike="noStrike">
              <a:latin typeface="Arial"/>
            </a:endParaRPr>
          </a:p>
        </p:txBody>
      </p:sp>
      <p:sp>
        <p:nvSpPr>
          <p:cNvPr id="440" name="Line 7"/>
          <p:cNvSpPr/>
          <p:nvPr/>
        </p:nvSpPr>
        <p:spPr>
          <a:xfrm flipV="1">
            <a:off x="6304680" y="2701440"/>
            <a:ext cx="0" cy="343440"/>
          </a:xfrm>
          <a:prstGeom prst="line">
            <a:avLst/>
          </a:prstGeom>
          <a:ln>
            <a:solidFill>
              <a:srgbClr val="000000"/>
            </a:solidFill>
            <a:tailEnd len="med" type="triangle" w="med"/>
          </a:ln>
        </p:spPr>
        <p:style>
          <a:lnRef idx="0"/>
          <a:fillRef idx="0"/>
          <a:effectRef idx="0"/>
          <a:fontRef idx="minor"/>
        </p:style>
      </p:sp>
      <p:sp>
        <p:nvSpPr>
          <p:cNvPr id="441" name="Line 8"/>
          <p:cNvSpPr/>
          <p:nvPr/>
        </p:nvSpPr>
        <p:spPr>
          <a:xfrm flipV="1">
            <a:off x="9435960" y="2701800"/>
            <a:ext cx="0" cy="343440"/>
          </a:xfrm>
          <a:prstGeom prst="line">
            <a:avLst/>
          </a:prstGeom>
          <a:ln>
            <a:solidFill>
              <a:srgbClr val="000000"/>
            </a:solidFill>
            <a:tailEnd len="med" type="triangle" w="med"/>
          </a:ln>
        </p:spPr>
        <p:style>
          <a:lnRef idx="0"/>
          <a:fillRef idx="0"/>
          <a:effectRef idx="0"/>
          <a:fontRef idx="minor"/>
        </p:style>
      </p:sp>
      <p:sp>
        <p:nvSpPr>
          <p:cNvPr id="442" name="CustomShape 9"/>
          <p:cNvSpPr/>
          <p:nvPr/>
        </p:nvSpPr>
        <p:spPr>
          <a:xfrm>
            <a:off x="8772840" y="3067200"/>
            <a:ext cx="1093680" cy="343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eat</a:t>
            </a:r>
            <a:endParaRPr b="0" lang="en-US" sz="1800" spc="-1" strike="noStrike">
              <a:latin typeface="Arial"/>
            </a:endParaRPr>
          </a:p>
        </p:txBody>
      </p:sp>
      <p:sp>
        <p:nvSpPr>
          <p:cNvPr id="443" name="CustomShape 10"/>
          <p:cNvSpPr/>
          <p:nvPr/>
        </p:nvSpPr>
        <p:spPr>
          <a:xfrm>
            <a:off x="4754880" y="3749040"/>
            <a:ext cx="6307200" cy="59976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In a programming context, these objects are pieces of information, i.e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a string (sequence of letters, i.e. a DNA molecule)</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 number (i.e. someone’s resting pulse)</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 date</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 data table</a:t>
            </a:r>
            <a:endParaRPr b="0" lang="en-US" sz="1800" spc="-1" strike="noStrike">
              <a:latin typeface="Arial"/>
            </a:endParaRPr>
          </a:p>
        </p:txBody>
      </p:sp>
      <p:sp>
        <p:nvSpPr>
          <p:cNvPr id="444" name="CustomShape 11"/>
          <p:cNvSpPr/>
          <p:nvPr/>
        </p:nvSpPr>
        <p:spPr>
          <a:xfrm>
            <a:off x="225720" y="334800"/>
            <a:ext cx="3704400" cy="21312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3600" spc="-1" strike="noStrike">
                <a:solidFill>
                  <a:srgbClr val="ffffff"/>
                </a:solidFill>
                <a:latin typeface="Calibri Light"/>
                <a:ea typeface="Calibri Light"/>
              </a:rPr>
              <a:t>Very roughly</a:t>
            </a:r>
            <a:endParaRPr b="0" lang="en-US" sz="3600" spc="-1" strike="noStrike">
              <a:latin typeface="Arial"/>
            </a:endParaRPr>
          </a:p>
          <a:p>
            <a:pPr>
              <a:lnSpc>
                <a:spcPct val="90000"/>
              </a:lnSpc>
              <a:tabLst>
                <a:tab algn="l" pos="0"/>
              </a:tabLst>
            </a:pPr>
            <a:r>
              <a:rPr b="0" lang="en-US" sz="3600" spc="-1" strike="noStrike">
                <a:solidFill>
                  <a:srgbClr val="ffffff"/>
                </a:solidFill>
                <a:latin typeface="Calibri Light"/>
                <a:ea typeface="Calibri Light"/>
              </a:rPr>
              <a:t>python programs are made up of:</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flipV="1">
            <a:off x="360" y="-3960"/>
            <a:ext cx="51159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46" name="CustomShape 2"/>
          <p:cNvSpPr/>
          <p:nvPr/>
        </p:nvSpPr>
        <p:spPr>
          <a:xfrm flipV="1">
            <a:off x="360" y="-3960"/>
            <a:ext cx="47502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47" name="CustomShape 3"/>
          <p:cNvSpPr/>
          <p:nvPr/>
        </p:nvSpPr>
        <p:spPr>
          <a:xfrm>
            <a:off x="6287040" y="2836080"/>
            <a:ext cx="5130000" cy="27928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p:txBody>
      </p:sp>
      <p:sp>
        <p:nvSpPr>
          <p:cNvPr id="448" name="CustomShape 4"/>
          <p:cNvSpPr/>
          <p:nvPr/>
        </p:nvSpPr>
        <p:spPr>
          <a:xfrm>
            <a:off x="501480" y="2876400"/>
            <a:ext cx="2830680" cy="171036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Objects</a:t>
            </a:r>
            <a:br/>
            <a:r>
              <a:rPr b="0" lang="en-US" sz="3200" spc="-1" strike="noStrike">
                <a:solidFill>
                  <a:srgbClr val="ffffff"/>
                </a:solidFill>
                <a:latin typeface="Arial"/>
                <a:ea typeface="DejaVu Sans"/>
              </a:rPr>
              <a:t> </a:t>
            </a:r>
            <a:endParaRPr b="0" lang="en-US" sz="3200" spc="-1" strike="noStrike">
              <a:latin typeface="Arial"/>
            </a:endParaRPr>
          </a:p>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Functions</a:t>
            </a:r>
            <a:endParaRPr b="0" lang="en-US" sz="3200" spc="-1" strike="noStrike">
              <a:latin typeface="Arial"/>
            </a:endParaRPr>
          </a:p>
          <a:p>
            <a:pPr>
              <a:lnSpc>
                <a:spcPct val="100000"/>
              </a:lnSpc>
            </a:pPr>
            <a:endParaRPr b="0" lang="en-US" sz="3200" spc="-1" strike="noStrike">
              <a:latin typeface="Arial"/>
            </a:endParaRPr>
          </a:p>
        </p:txBody>
      </p:sp>
      <p:sp>
        <p:nvSpPr>
          <p:cNvPr id="449" name="CustomShape 5"/>
          <p:cNvSpPr/>
          <p:nvPr/>
        </p:nvSpPr>
        <p:spPr>
          <a:xfrm>
            <a:off x="4937760" y="1245960"/>
            <a:ext cx="365328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Different objects can have the same (or a comparable) function performed on them.</a:t>
            </a:r>
            <a:endParaRPr b="0" lang="en-US" sz="1800" spc="-1" strike="noStrike">
              <a:latin typeface="Arial"/>
            </a:endParaRPr>
          </a:p>
          <a:p>
            <a:pPr>
              <a:lnSpc>
                <a:spcPct val="100000"/>
              </a:lnSpc>
            </a:pPr>
            <a:r>
              <a:rPr b="0" lang="en-US" sz="1600" spc="-1" strike="noStrike">
                <a:solidFill>
                  <a:srgbClr val="808080"/>
                </a:solidFill>
                <a:latin typeface="Arial"/>
                <a:ea typeface="DejaVu Sans"/>
              </a:rPr>
              <a:t>I.e. most objects will have a print function defined on them that displays their content.</a:t>
            </a:r>
            <a:endParaRPr b="0" lang="en-US" sz="1600" spc="-1" strike="noStrike">
              <a:latin typeface="Arial"/>
            </a:endParaRPr>
          </a:p>
        </p:txBody>
      </p:sp>
      <p:sp>
        <p:nvSpPr>
          <p:cNvPr id="450" name="CustomShape 6"/>
          <p:cNvSpPr/>
          <p:nvPr/>
        </p:nvSpPr>
        <p:spPr>
          <a:xfrm>
            <a:off x="8505360" y="3474720"/>
            <a:ext cx="319680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Some functions are only defined on certain object types:</a:t>
            </a:r>
            <a:endParaRPr b="0" lang="en-US" sz="1800" spc="-1" strike="noStrike">
              <a:latin typeface="Arial"/>
            </a:endParaRPr>
          </a:p>
        </p:txBody>
      </p:sp>
      <p:sp>
        <p:nvSpPr>
          <p:cNvPr id="451" name="CustomShape 7"/>
          <p:cNvSpPr/>
          <p:nvPr/>
        </p:nvSpPr>
        <p:spPr>
          <a:xfrm>
            <a:off x="8947080" y="1794240"/>
            <a:ext cx="72792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brag</a:t>
            </a:r>
            <a:endParaRPr b="0" lang="en-US" sz="1800" spc="-1" strike="noStrike">
              <a:latin typeface="Arial"/>
            </a:endParaRPr>
          </a:p>
        </p:txBody>
      </p:sp>
      <p:pic>
        <p:nvPicPr>
          <p:cNvPr id="452" name="" descr=""/>
          <p:cNvPicPr/>
          <p:nvPr/>
        </p:nvPicPr>
        <p:blipFill>
          <a:blip r:embed="rId1"/>
          <a:stretch/>
        </p:blipFill>
        <p:spPr>
          <a:xfrm>
            <a:off x="10362240" y="1005840"/>
            <a:ext cx="1506960" cy="818280"/>
          </a:xfrm>
          <a:prstGeom prst="rect">
            <a:avLst/>
          </a:prstGeom>
          <a:ln>
            <a:noFill/>
          </a:ln>
        </p:spPr>
      </p:pic>
      <p:pic>
        <p:nvPicPr>
          <p:cNvPr id="453" name="" descr=""/>
          <p:cNvPicPr/>
          <p:nvPr/>
        </p:nvPicPr>
        <p:blipFill>
          <a:blip r:embed="rId2"/>
          <a:stretch/>
        </p:blipFill>
        <p:spPr>
          <a:xfrm>
            <a:off x="10600920" y="2287080"/>
            <a:ext cx="1009800" cy="819720"/>
          </a:xfrm>
          <a:prstGeom prst="rect">
            <a:avLst/>
          </a:prstGeom>
          <a:ln>
            <a:noFill/>
          </a:ln>
        </p:spPr>
      </p:pic>
      <p:sp>
        <p:nvSpPr>
          <p:cNvPr id="454" name="Line 8"/>
          <p:cNvSpPr/>
          <p:nvPr/>
        </p:nvSpPr>
        <p:spPr>
          <a:xfrm flipV="1">
            <a:off x="9678600" y="1591920"/>
            <a:ext cx="548640" cy="274320"/>
          </a:xfrm>
          <a:prstGeom prst="line">
            <a:avLst/>
          </a:prstGeom>
          <a:ln>
            <a:solidFill>
              <a:srgbClr val="000000"/>
            </a:solidFill>
            <a:tailEnd len="med" type="triangle" w="med"/>
          </a:ln>
        </p:spPr>
        <p:style>
          <a:lnRef idx="0"/>
          <a:fillRef idx="0"/>
          <a:effectRef idx="0"/>
          <a:fontRef idx="minor"/>
        </p:style>
      </p:sp>
      <p:sp>
        <p:nvSpPr>
          <p:cNvPr id="455" name="Line 9"/>
          <p:cNvSpPr/>
          <p:nvPr/>
        </p:nvSpPr>
        <p:spPr>
          <a:xfrm>
            <a:off x="9678600" y="2140560"/>
            <a:ext cx="548640" cy="274320"/>
          </a:xfrm>
          <a:prstGeom prst="line">
            <a:avLst/>
          </a:prstGeom>
          <a:ln>
            <a:solidFill>
              <a:srgbClr val="000000"/>
            </a:solidFill>
            <a:tailEnd len="med" type="triangle" w="med"/>
          </a:ln>
        </p:spPr>
        <p:style>
          <a:lnRef idx="0"/>
          <a:fillRef idx="0"/>
          <a:effectRef idx="0"/>
          <a:fontRef idx="minor"/>
        </p:style>
      </p:sp>
      <p:sp>
        <p:nvSpPr>
          <p:cNvPr id="456" name="CustomShape 10"/>
          <p:cNvSpPr/>
          <p:nvPr/>
        </p:nvSpPr>
        <p:spPr>
          <a:xfrm>
            <a:off x="4707360" y="3893040"/>
            <a:ext cx="1221120" cy="343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drive</a:t>
            </a:r>
            <a:endParaRPr b="0" lang="en-US" sz="1800" spc="-1" strike="noStrike">
              <a:latin typeface="Arial"/>
            </a:endParaRPr>
          </a:p>
        </p:txBody>
      </p:sp>
      <p:sp>
        <p:nvSpPr>
          <p:cNvPr id="457" name="Line 11"/>
          <p:cNvSpPr/>
          <p:nvPr/>
        </p:nvSpPr>
        <p:spPr>
          <a:xfrm>
            <a:off x="5804280" y="4092480"/>
            <a:ext cx="822600" cy="0"/>
          </a:xfrm>
          <a:prstGeom prst="line">
            <a:avLst/>
          </a:prstGeom>
          <a:ln>
            <a:solidFill>
              <a:srgbClr val="000000"/>
            </a:solidFill>
            <a:tailEnd len="med" type="triangle" w="med"/>
          </a:ln>
        </p:spPr>
        <p:style>
          <a:lnRef idx="0"/>
          <a:fillRef idx="0"/>
          <a:effectRef idx="0"/>
          <a:fontRef idx="minor"/>
        </p:style>
      </p:sp>
      <p:pic>
        <p:nvPicPr>
          <p:cNvPr id="458" name="" descr=""/>
          <p:cNvPicPr/>
          <p:nvPr/>
        </p:nvPicPr>
        <p:blipFill>
          <a:blip r:embed="rId3"/>
          <a:stretch/>
        </p:blipFill>
        <p:spPr>
          <a:xfrm>
            <a:off x="6901200" y="3635280"/>
            <a:ext cx="1009800" cy="819720"/>
          </a:xfrm>
          <a:prstGeom prst="rect">
            <a:avLst/>
          </a:prstGeom>
          <a:ln>
            <a:noFill/>
          </a:ln>
        </p:spPr>
      </p:pic>
      <p:sp>
        <p:nvSpPr>
          <p:cNvPr id="459" name="Line 12"/>
          <p:cNvSpPr/>
          <p:nvPr/>
        </p:nvSpPr>
        <p:spPr>
          <a:xfrm>
            <a:off x="6078600" y="3909600"/>
            <a:ext cx="365760" cy="365760"/>
          </a:xfrm>
          <a:prstGeom prst="line">
            <a:avLst/>
          </a:prstGeom>
          <a:ln w="19080">
            <a:solidFill>
              <a:srgbClr val="ff4000"/>
            </a:solidFill>
            <a:round/>
          </a:ln>
        </p:spPr>
        <p:style>
          <a:lnRef idx="0"/>
          <a:fillRef idx="0"/>
          <a:effectRef idx="0"/>
          <a:fontRef idx="minor"/>
        </p:style>
      </p:sp>
      <p:sp>
        <p:nvSpPr>
          <p:cNvPr id="460" name="Line 13"/>
          <p:cNvSpPr/>
          <p:nvPr/>
        </p:nvSpPr>
        <p:spPr>
          <a:xfrm flipH="1">
            <a:off x="6078600" y="3909600"/>
            <a:ext cx="365760" cy="365760"/>
          </a:xfrm>
          <a:prstGeom prst="line">
            <a:avLst/>
          </a:prstGeom>
          <a:ln w="19080">
            <a:solidFill>
              <a:srgbClr val="ff4000"/>
            </a:solidFill>
            <a:round/>
          </a:ln>
        </p:spPr>
        <p:style>
          <a:lnRef idx="0"/>
          <a:fillRef idx="0"/>
          <a:effectRef idx="0"/>
          <a:fontRef idx="minor"/>
        </p:style>
      </p:sp>
      <p:sp>
        <p:nvSpPr>
          <p:cNvPr id="461" name="CustomShape 14"/>
          <p:cNvSpPr/>
          <p:nvPr/>
        </p:nvSpPr>
        <p:spPr>
          <a:xfrm>
            <a:off x="5121000" y="274320"/>
            <a:ext cx="6855480" cy="59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Which functions can be performed depends on the type of object:</a:t>
            </a:r>
            <a:endParaRPr b="0" lang="en-US" sz="2200" spc="-1" strike="noStrike">
              <a:latin typeface="Arial"/>
            </a:endParaRPr>
          </a:p>
        </p:txBody>
      </p:sp>
      <p:sp>
        <p:nvSpPr>
          <p:cNvPr id="462" name="CustomShape 15"/>
          <p:cNvSpPr/>
          <p:nvPr/>
        </p:nvSpPr>
        <p:spPr>
          <a:xfrm>
            <a:off x="3840840" y="5029200"/>
            <a:ext cx="3472560" cy="85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Functions can also be defined between objects:</a:t>
            </a:r>
            <a:endParaRPr b="0" lang="en-US" sz="1800" spc="-1" strike="noStrike">
              <a:latin typeface="Arial"/>
            </a:endParaRPr>
          </a:p>
          <a:p>
            <a:pPr>
              <a:lnSpc>
                <a:spcPct val="100000"/>
              </a:lnSpc>
            </a:pPr>
            <a:endParaRPr b="0" lang="en-US" sz="1800" spc="-1" strike="noStrike">
              <a:latin typeface="Arial"/>
            </a:endParaRPr>
          </a:p>
        </p:txBody>
      </p:sp>
      <p:sp>
        <p:nvSpPr>
          <p:cNvPr id="463" name="CustomShape 16"/>
          <p:cNvSpPr/>
          <p:nvPr/>
        </p:nvSpPr>
        <p:spPr>
          <a:xfrm>
            <a:off x="8046720" y="5322960"/>
            <a:ext cx="3655440" cy="2135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3 + 5 = 8</a:t>
            </a:r>
            <a:endParaRPr b="0" lang="en-US" sz="1800" spc="-1" strike="noStrike">
              <a:latin typeface="Arial"/>
            </a:endParaRPr>
          </a:p>
          <a:p>
            <a:pPr>
              <a:lnSpc>
                <a:spcPct val="100000"/>
              </a:lnSpc>
            </a:pPr>
            <a:r>
              <a:rPr b="0" lang="en-US" sz="1800" spc="-1" strike="noStrike">
                <a:solidFill>
                  <a:srgbClr val="000000"/>
                </a:solidFill>
                <a:latin typeface="Arial"/>
                <a:ea typeface="DejaVu Sans"/>
              </a:rPr>
              <a:t>Two objects of type integer can be added to each other.</a:t>
            </a:r>
            <a:endParaRPr b="0" lang="en-US" sz="1800" spc="-1" strike="noStrike">
              <a:latin typeface="Arial"/>
            </a:endParaRPr>
          </a:p>
        </p:txBody>
      </p:sp>
      <p:sp>
        <p:nvSpPr>
          <p:cNvPr id="464" name="CustomShape 17"/>
          <p:cNvSpPr/>
          <p:nvPr/>
        </p:nvSpPr>
        <p:spPr>
          <a:xfrm>
            <a:off x="225720" y="334800"/>
            <a:ext cx="3704400" cy="21312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3600" spc="-1" strike="noStrike">
                <a:solidFill>
                  <a:srgbClr val="ffffff"/>
                </a:solidFill>
                <a:latin typeface="Calibri Light"/>
                <a:ea typeface="Calibri Light"/>
              </a:rPr>
              <a:t>Very roughly</a:t>
            </a:r>
            <a:endParaRPr b="0" lang="en-US" sz="3600" spc="-1" strike="noStrike">
              <a:latin typeface="Arial"/>
            </a:endParaRPr>
          </a:p>
          <a:p>
            <a:pPr>
              <a:lnSpc>
                <a:spcPct val="90000"/>
              </a:lnSpc>
              <a:tabLst>
                <a:tab algn="l" pos="0"/>
              </a:tabLst>
            </a:pPr>
            <a:r>
              <a:rPr b="0" lang="en-US" sz="3600" spc="-1" strike="noStrike">
                <a:solidFill>
                  <a:srgbClr val="ffffff"/>
                </a:solidFill>
                <a:latin typeface="Calibri Light"/>
                <a:ea typeface="Calibri Light"/>
              </a:rPr>
              <a:t>python programs are made up of:</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flipV="1">
            <a:off x="360" y="-3960"/>
            <a:ext cx="51159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66" name="CustomShape 2"/>
          <p:cNvSpPr/>
          <p:nvPr/>
        </p:nvSpPr>
        <p:spPr>
          <a:xfrm flipV="1">
            <a:off x="360" y="-3960"/>
            <a:ext cx="47502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67" name="CustomShape 3"/>
          <p:cNvSpPr/>
          <p:nvPr/>
        </p:nvSpPr>
        <p:spPr>
          <a:xfrm>
            <a:off x="501480" y="2876400"/>
            <a:ext cx="2830680" cy="171036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Objects</a:t>
            </a:r>
            <a:br/>
            <a:r>
              <a:rPr b="0" lang="en-US" sz="3200" spc="-1" strike="noStrike">
                <a:solidFill>
                  <a:srgbClr val="ffffff"/>
                </a:solidFill>
                <a:latin typeface="Arial"/>
                <a:ea typeface="DejaVu Sans"/>
              </a:rPr>
              <a:t> </a:t>
            </a:r>
            <a:endParaRPr b="0" lang="en-US" sz="3200" spc="-1" strike="noStrike">
              <a:latin typeface="Arial"/>
            </a:endParaRPr>
          </a:p>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Functions</a:t>
            </a:r>
            <a:endParaRPr b="0" lang="en-US" sz="3200" spc="-1" strike="noStrike">
              <a:latin typeface="Arial"/>
            </a:endParaRPr>
          </a:p>
          <a:p>
            <a:pPr>
              <a:lnSpc>
                <a:spcPct val="100000"/>
              </a:lnSpc>
            </a:pPr>
            <a:endParaRPr b="0" lang="en-US" sz="3200" spc="-1" strike="noStrike">
              <a:latin typeface="Arial"/>
            </a:endParaRPr>
          </a:p>
        </p:txBody>
      </p:sp>
      <p:sp>
        <p:nvSpPr>
          <p:cNvPr id="468" name="CustomShape 4"/>
          <p:cNvSpPr/>
          <p:nvPr/>
        </p:nvSpPr>
        <p:spPr>
          <a:xfrm>
            <a:off x="6127920" y="365760"/>
            <a:ext cx="365328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If two objects are of the same type we can perform the same set of functions on them.</a:t>
            </a:r>
            <a:endParaRPr b="0" lang="en-US" sz="1800" spc="-1" strike="noStrike">
              <a:latin typeface="Arial"/>
            </a:endParaRPr>
          </a:p>
        </p:txBody>
      </p:sp>
      <p:pic>
        <p:nvPicPr>
          <p:cNvPr id="469" name="" descr=""/>
          <p:cNvPicPr/>
          <p:nvPr/>
        </p:nvPicPr>
        <p:blipFill>
          <a:blip r:embed="rId1"/>
          <a:stretch/>
        </p:blipFill>
        <p:spPr>
          <a:xfrm>
            <a:off x="4901400" y="2984760"/>
            <a:ext cx="2410920" cy="1310040"/>
          </a:xfrm>
          <a:prstGeom prst="rect">
            <a:avLst/>
          </a:prstGeom>
          <a:ln>
            <a:noFill/>
          </a:ln>
        </p:spPr>
      </p:pic>
      <p:sp>
        <p:nvSpPr>
          <p:cNvPr id="470" name="CustomShape 5"/>
          <p:cNvSpPr/>
          <p:nvPr/>
        </p:nvSpPr>
        <p:spPr>
          <a:xfrm>
            <a:off x="5943600" y="1737360"/>
            <a:ext cx="3563640" cy="8719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drive, refuel, honk, bring to the repair shop, ...</a:t>
            </a:r>
            <a:endParaRPr b="0" lang="en-US" sz="1800" spc="-1" strike="noStrike">
              <a:latin typeface="Arial"/>
            </a:endParaRPr>
          </a:p>
        </p:txBody>
      </p:sp>
      <p:pic>
        <p:nvPicPr>
          <p:cNvPr id="471" name="" descr=""/>
          <p:cNvPicPr/>
          <p:nvPr/>
        </p:nvPicPr>
        <p:blipFill>
          <a:blip r:embed="rId2"/>
          <a:stretch/>
        </p:blipFill>
        <p:spPr>
          <a:xfrm>
            <a:off x="8321040" y="3017520"/>
            <a:ext cx="2413440" cy="1229760"/>
          </a:xfrm>
          <a:prstGeom prst="rect">
            <a:avLst/>
          </a:prstGeom>
          <a:ln>
            <a:noFill/>
          </a:ln>
        </p:spPr>
      </p:pic>
      <p:sp>
        <p:nvSpPr>
          <p:cNvPr id="472" name="Line 6"/>
          <p:cNvSpPr/>
          <p:nvPr/>
        </p:nvSpPr>
        <p:spPr>
          <a:xfrm flipH="1">
            <a:off x="6858000" y="2651760"/>
            <a:ext cx="365760" cy="548640"/>
          </a:xfrm>
          <a:prstGeom prst="line">
            <a:avLst/>
          </a:prstGeom>
          <a:ln>
            <a:solidFill>
              <a:srgbClr val="000000"/>
            </a:solidFill>
            <a:tailEnd len="med" type="triangle" w="med"/>
          </a:ln>
        </p:spPr>
        <p:style>
          <a:lnRef idx="0"/>
          <a:fillRef idx="0"/>
          <a:effectRef idx="0"/>
          <a:fontRef idx="minor"/>
        </p:style>
      </p:sp>
      <p:sp>
        <p:nvSpPr>
          <p:cNvPr id="473" name="Line 7"/>
          <p:cNvSpPr/>
          <p:nvPr/>
        </p:nvSpPr>
        <p:spPr>
          <a:xfrm>
            <a:off x="8138160" y="2651760"/>
            <a:ext cx="365760" cy="548640"/>
          </a:xfrm>
          <a:prstGeom prst="line">
            <a:avLst/>
          </a:prstGeom>
          <a:ln>
            <a:solidFill>
              <a:srgbClr val="000000"/>
            </a:solidFill>
            <a:tailEnd len="med" type="triangle" w="med"/>
          </a:ln>
        </p:spPr>
        <p:style>
          <a:lnRef idx="0"/>
          <a:fillRef idx="0"/>
          <a:effectRef idx="0"/>
          <a:fontRef idx="minor"/>
        </p:style>
      </p:sp>
      <p:sp>
        <p:nvSpPr>
          <p:cNvPr id="474" name="CustomShape 8"/>
          <p:cNvSpPr/>
          <p:nvPr/>
        </p:nvSpPr>
        <p:spPr>
          <a:xfrm>
            <a:off x="4480560" y="4480560"/>
            <a:ext cx="6489720" cy="1111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They can still have different attributes/ characteristics though. Actually, these are two different instances of a car object if we want to be technical. </a:t>
            </a:r>
            <a:endParaRPr b="0" lang="en-US" sz="1800" spc="-1" strike="noStrike">
              <a:latin typeface="Arial"/>
            </a:endParaRPr>
          </a:p>
        </p:txBody>
      </p:sp>
      <p:sp>
        <p:nvSpPr>
          <p:cNvPr id="475" name="CustomShape 9"/>
          <p:cNvSpPr/>
          <p:nvPr/>
        </p:nvSpPr>
        <p:spPr>
          <a:xfrm>
            <a:off x="4023360" y="5560920"/>
            <a:ext cx="6946920" cy="1111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Like a blue and a red car, you can have two string objects that have different contents, i.e.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476" name="CustomShape 10"/>
          <p:cNvSpPr/>
          <p:nvPr/>
        </p:nvSpPr>
        <p:spPr>
          <a:xfrm>
            <a:off x="4206240" y="6217920"/>
            <a:ext cx="3106440" cy="59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808080"/>
                </a:solidFill>
                <a:latin typeface="Arial"/>
                <a:ea typeface="DejaVu Sans"/>
              </a:rPr>
              <a:t>string_a = ‘Yes, this is dog.’</a:t>
            </a:r>
            <a:endParaRPr b="0" lang="en-US" sz="1800" spc="-1" strike="noStrike">
              <a:latin typeface="Arial"/>
            </a:endParaRPr>
          </a:p>
        </p:txBody>
      </p:sp>
      <p:sp>
        <p:nvSpPr>
          <p:cNvPr id="477" name="CustomShape 11"/>
          <p:cNvSpPr/>
          <p:nvPr/>
        </p:nvSpPr>
        <p:spPr>
          <a:xfrm>
            <a:off x="7772400" y="6255720"/>
            <a:ext cx="3289320" cy="59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1800" spc="-1" strike="noStrike">
                <a:solidFill>
                  <a:srgbClr val="808080"/>
                </a:solidFill>
                <a:latin typeface="Arial"/>
                <a:ea typeface="DejaVu Sans"/>
              </a:rPr>
              <a:t>string_b = ‘Python is great!’</a:t>
            </a:r>
            <a:endParaRPr b="0" lang="en-US" sz="1800" spc="-1" strike="noStrike">
              <a:latin typeface="Arial"/>
            </a:endParaRPr>
          </a:p>
        </p:txBody>
      </p:sp>
      <p:sp>
        <p:nvSpPr>
          <p:cNvPr id="478" name="CustomShape 12"/>
          <p:cNvSpPr/>
          <p:nvPr/>
        </p:nvSpPr>
        <p:spPr>
          <a:xfrm>
            <a:off x="225720" y="334800"/>
            <a:ext cx="3704400" cy="21312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3600" spc="-1" strike="noStrike">
                <a:solidFill>
                  <a:srgbClr val="ffffff"/>
                </a:solidFill>
                <a:latin typeface="Calibri Light"/>
                <a:ea typeface="Calibri Light"/>
              </a:rPr>
              <a:t>Very roughly</a:t>
            </a:r>
            <a:endParaRPr b="0" lang="en-US" sz="3600" spc="-1" strike="noStrike">
              <a:latin typeface="Arial"/>
            </a:endParaRPr>
          </a:p>
          <a:p>
            <a:pPr>
              <a:lnSpc>
                <a:spcPct val="90000"/>
              </a:lnSpc>
              <a:tabLst>
                <a:tab algn="l" pos="0"/>
              </a:tabLst>
            </a:pPr>
            <a:r>
              <a:rPr b="0" lang="en-US" sz="3600" spc="-1" strike="noStrike">
                <a:solidFill>
                  <a:srgbClr val="ffffff"/>
                </a:solidFill>
                <a:latin typeface="Calibri Light"/>
                <a:ea typeface="Calibri Light"/>
              </a:rPr>
              <a:t>python programs are made up of:</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800640" y="484560"/>
            <a:ext cx="705024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Center for Health Data Science</a:t>
            </a:r>
            <a:endParaRPr b="0" lang="en-US" sz="4400" spc="-1" strike="noStrike">
              <a:latin typeface="Arial"/>
            </a:endParaRPr>
          </a:p>
        </p:txBody>
      </p:sp>
      <p:sp>
        <p:nvSpPr>
          <p:cNvPr id="270" name="CustomShape 2"/>
          <p:cNvSpPr/>
          <p:nvPr/>
        </p:nvSpPr>
        <p:spPr>
          <a:xfrm>
            <a:off x="911520" y="2184120"/>
            <a:ext cx="5267520" cy="3177720"/>
          </a:xfrm>
          <a:prstGeom prst="rect">
            <a:avLst/>
          </a:prstGeom>
          <a:noFill/>
          <a:ln w="12600">
            <a:noFill/>
          </a:ln>
        </p:spPr>
        <p:style>
          <a:lnRef idx="0"/>
          <a:fillRef idx="0"/>
          <a:effectRef idx="0"/>
          <a:fontRef idx="minor"/>
        </p:style>
        <p:txBody>
          <a:bodyPr lIns="45720" rIns="45720" tIns="45000" bIns="45000">
            <a:noAutofit/>
          </a:bodyPr>
          <a:p>
            <a:pPr marL="219600" indent="-215640">
              <a:lnSpc>
                <a:spcPct val="90000"/>
              </a:lnSpc>
              <a:spcBef>
                <a:spcPts val="901"/>
              </a:spcBef>
              <a:buClr>
                <a:srgbClr val="ffffff"/>
              </a:buClr>
              <a:buFont typeface="Arial"/>
              <a:buChar char="•"/>
            </a:pPr>
            <a:r>
              <a:rPr b="1" lang="en-US" sz="2690" spc="-1" strike="noStrike">
                <a:solidFill>
                  <a:srgbClr val="ffffff"/>
                </a:solidFill>
                <a:latin typeface="Calibri"/>
                <a:ea typeface="Calibri"/>
              </a:rPr>
              <a:t>The Data Science lab: </a:t>
            </a:r>
            <a:endParaRPr b="0" lang="en-US" sz="269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Provides data science support for all research groups at SUND</a:t>
            </a:r>
            <a:endParaRPr b="0" lang="en-US" sz="231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Organizes workshops/seminars</a:t>
            </a:r>
            <a:endParaRPr b="0" lang="en-US" sz="2310" spc="-1" strike="noStrike">
              <a:latin typeface="Arial"/>
            </a:endParaRPr>
          </a:p>
          <a:p>
            <a:pPr>
              <a:lnSpc>
                <a:spcPct val="100000"/>
              </a:lnSpc>
            </a:pPr>
            <a:endParaRPr b="0" lang="en-US" sz="2310" spc="-1" strike="noStrike">
              <a:latin typeface="Arial"/>
            </a:endParaRPr>
          </a:p>
          <a:p>
            <a:pPr marL="219600" indent="-215640">
              <a:lnSpc>
                <a:spcPct val="90000"/>
              </a:lnSpc>
              <a:spcBef>
                <a:spcPts val="901"/>
              </a:spcBef>
              <a:buClr>
                <a:srgbClr val="ffffff"/>
              </a:buClr>
              <a:buFont typeface="Arial"/>
              <a:buChar char="•"/>
            </a:pPr>
            <a:r>
              <a:rPr b="1" lang="en-US" sz="2690" spc="-1" strike="noStrike">
                <a:solidFill>
                  <a:srgbClr val="ffffff"/>
                </a:solidFill>
                <a:latin typeface="Calibri"/>
                <a:ea typeface="Calibri"/>
              </a:rPr>
              <a:t>Research units:</a:t>
            </a:r>
            <a:endParaRPr b="0" lang="en-US" sz="269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work on different areas and topics within the field of health data science</a:t>
            </a:r>
            <a:endParaRPr b="0" lang="en-US" sz="2310" spc="-1" strike="noStrike">
              <a:latin typeface="Arial"/>
            </a:endParaRPr>
          </a:p>
        </p:txBody>
      </p:sp>
      <p:sp>
        <p:nvSpPr>
          <p:cNvPr id="271" name="CustomShape 3"/>
          <p:cNvSpPr/>
          <p:nvPr/>
        </p:nvSpPr>
        <p:spPr>
          <a:xfrm>
            <a:off x="548280" y="6217920"/>
            <a:ext cx="2166480" cy="36396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1800" spc="-1" strike="noStrike" u="sng">
                <a:solidFill>
                  <a:srgbClr val="adcdea"/>
                </a:solidFill>
                <a:uFillTx/>
                <a:latin typeface="Calibri"/>
                <a:ea typeface="Calibri"/>
              </a:rPr>
              <a:t>https://heads.ku.dk</a:t>
            </a:r>
            <a:endParaRPr b="0" lang="en-US" sz="1800" spc="-1" strike="noStrike">
              <a:latin typeface="Arial"/>
            </a:endParaRPr>
          </a:p>
        </p:txBody>
      </p:sp>
      <p:grpSp>
        <p:nvGrpSpPr>
          <p:cNvPr id="272" name="Group 4"/>
          <p:cNvGrpSpPr/>
          <p:nvPr/>
        </p:nvGrpSpPr>
        <p:grpSpPr>
          <a:xfrm>
            <a:off x="7994520" y="2012040"/>
            <a:ext cx="4362840" cy="4853880"/>
            <a:chOff x="7994520" y="2012040"/>
            <a:chExt cx="4362840" cy="4853880"/>
          </a:xfrm>
        </p:grpSpPr>
        <p:sp>
          <p:nvSpPr>
            <p:cNvPr id="273" name="CustomShape 5"/>
            <p:cNvSpPr/>
            <p:nvPr/>
          </p:nvSpPr>
          <p:spPr>
            <a:xfrm flipH="1">
              <a:off x="7994160" y="2012040"/>
              <a:ext cx="4234680" cy="4853880"/>
            </a:xfrm>
            <a:custGeom>
              <a:avLst/>
              <a:gdLst/>
              <a:ahLst/>
              <a:rect l="l" t="t" r="r" b="b"/>
              <a:pathLst>
                <a:path w="21600" h="21600">
                  <a:moveTo>
                    <a:pt x="8588" y="0"/>
                  </a:moveTo>
                  <a:cubicBezTo>
                    <a:pt x="15775" y="0"/>
                    <a:pt x="21600" y="5084"/>
                    <a:pt x="21600" y="11356"/>
                  </a:cubicBezTo>
                  <a:cubicBezTo>
                    <a:pt x="21600" y="15668"/>
                    <a:pt x="18847" y="19418"/>
                    <a:pt x="14791" y="21341"/>
                  </a:cubicBezTo>
                  <a:lnTo>
                    <a:pt x="14174" y="21600"/>
                  </a:lnTo>
                  <a:lnTo>
                    <a:pt x="3002" y="21600"/>
                  </a:lnTo>
                  <a:lnTo>
                    <a:pt x="2386" y="21341"/>
                  </a:lnTo>
                  <a:cubicBezTo>
                    <a:pt x="1649" y="20991"/>
                    <a:pt x="954" y="20581"/>
                    <a:pt x="312" y="20118"/>
                  </a:cubicBezTo>
                  <a:lnTo>
                    <a:pt x="0" y="19871"/>
                  </a:lnTo>
                  <a:lnTo>
                    <a:pt x="0" y="2840"/>
                  </a:lnTo>
                  <a:lnTo>
                    <a:pt x="312" y="2593"/>
                  </a:lnTo>
                  <a:cubicBezTo>
                    <a:pt x="2561" y="973"/>
                    <a:pt x="5445" y="0"/>
                    <a:pt x="8588" y="0"/>
                  </a:cubicBezTo>
                  <a:close/>
                </a:path>
              </a:pathLst>
            </a:custGeom>
            <a:solidFill>
              <a:srgbClr val="ffffff">
                <a:alpha val="80000"/>
              </a:srgbClr>
            </a:solidFill>
            <a:ln w="12600">
              <a:noFill/>
            </a:ln>
          </p:spPr>
          <p:style>
            <a:lnRef idx="0"/>
            <a:fillRef idx="0"/>
            <a:effectRef idx="0"/>
            <a:fontRef idx="minor"/>
          </p:style>
        </p:sp>
        <p:sp>
          <p:nvSpPr>
            <p:cNvPr id="274" name="CustomShape 6"/>
            <p:cNvSpPr/>
            <p:nvPr/>
          </p:nvSpPr>
          <p:spPr>
            <a:xfrm>
              <a:off x="8137080" y="2150640"/>
              <a:ext cx="4095720" cy="4714920"/>
            </a:xfrm>
            <a:custGeom>
              <a:avLst/>
              <a:gdLst/>
              <a:ahLst/>
              <a:rect l="l" t="t" r="r" b="b"/>
              <a:pathLst>
                <a:path w="21600" h="21600">
                  <a:moveTo>
                    <a:pt x="12721" y="0"/>
                  </a:moveTo>
                  <a:cubicBezTo>
                    <a:pt x="15794" y="0"/>
                    <a:pt x="18613" y="947"/>
                    <a:pt x="20812" y="2524"/>
                  </a:cubicBezTo>
                  <a:lnTo>
                    <a:pt x="21600" y="3146"/>
                  </a:lnTo>
                  <a:lnTo>
                    <a:pt x="21600" y="18962"/>
                  </a:lnTo>
                  <a:lnTo>
                    <a:pt x="20812" y="19584"/>
                  </a:lnTo>
                  <a:cubicBezTo>
                    <a:pt x="19870" y="20260"/>
                    <a:pt x="18814" y="20821"/>
                    <a:pt x="17672" y="21240"/>
                  </a:cubicBezTo>
                  <a:lnTo>
                    <a:pt x="16541" y="21600"/>
                  </a:lnTo>
                  <a:lnTo>
                    <a:pt x="8901" y="21600"/>
                  </a:lnTo>
                  <a:lnTo>
                    <a:pt x="7769" y="21240"/>
                  </a:lnTo>
                  <a:cubicBezTo>
                    <a:pt x="3204" y="19562"/>
                    <a:pt x="0" y="15633"/>
                    <a:pt x="0" y="11054"/>
                  </a:cubicBezTo>
                  <a:cubicBezTo>
                    <a:pt x="0" y="4949"/>
                    <a:pt x="5695" y="0"/>
                    <a:pt x="12721" y="0"/>
                  </a:cubicBezTo>
                  <a:close/>
                </a:path>
              </a:pathLst>
            </a:custGeom>
            <a:solidFill>
              <a:srgbClr val="ffffff"/>
            </a:solidFill>
            <a:ln w="12600">
              <a:noFill/>
            </a:ln>
          </p:spPr>
          <p:style>
            <a:lnRef idx="0"/>
            <a:fillRef idx="0"/>
            <a:effectRef idx="0"/>
            <a:fontRef idx="minor"/>
          </p:style>
        </p:sp>
        <p:pic>
          <p:nvPicPr>
            <p:cNvPr id="275" name="Graphic 6" descr="Graphic 6"/>
            <p:cNvPicPr/>
            <p:nvPr/>
          </p:nvPicPr>
          <p:blipFill>
            <a:blip r:embed="rId1"/>
            <a:stretch/>
          </p:blipFill>
          <p:spPr>
            <a:xfrm>
              <a:off x="10510200" y="2387880"/>
              <a:ext cx="1286280" cy="1286640"/>
            </a:xfrm>
            <a:prstGeom prst="rect">
              <a:avLst/>
            </a:prstGeom>
            <a:ln w="12600">
              <a:noFill/>
            </a:ln>
          </p:spPr>
        </p:pic>
        <p:pic>
          <p:nvPicPr>
            <p:cNvPr id="276" name="Graphic 13" descr="Graphic 13"/>
            <p:cNvPicPr/>
            <p:nvPr/>
          </p:nvPicPr>
          <p:blipFill>
            <a:blip r:embed="rId2"/>
            <a:stretch/>
          </p:blipFill>
          <p:spPr>
            <a:xfrm>
              <a:off x="8655120" y="3808440"/>
              <a:ext cx="2032200" cy="2032920"/>
            </a:xfrm>
            <a:prstGeom prst="rect">
              <a:avLst/>
            </a:prstGeom>
            <a:ln w="12600">
              <a:noFill/>
            </a:ln>
          </p:spPr>
        </p:pic>
        <p:pic>
          <p:nvPicPr>
            <p:cNvPr id="277" name="Graphic 15" descr="Graphic 15"/>
            <p:cNvPicPr/>
            <p:nvPr/>
          </p:nvPicPr>
          <p:blipFill>
            <a:blip r:embed="rId3"/>
            <a:stretch/>
          </p:blipFill>
          <p:spPr>
            <a:xfrm>
              <a:off x="9201240" y="5661720"/>
              <a:ext cx="1152000" cy="1152360"/>
            </a:xfrm>
            <a:prstGeom prst="rect">
              <a:avLst/>
            </a:prstGeom>
            <a:ln w="12600">
              <a:noFill/>
            </a:ln>
          </p:spPr>
        </p:pic>
        <p:pic>
          <p:nvPicPr>
            <p:cNvPr id="278" name="Graphic 17" descr="Graphic 17"/>
            <p:cNvPicPr/>
            <p:nvPr/>
          </p:nvPicPr>
          <p:blipFill>
            <a:blip r:embed="rId4"/>
            <a:stretch/>
          </p:blipFill>
          <p:spPr>
            <a:xfrm>
              <a:off x="10329840" y="5690160"/>
              <a:ext cx="1011600" cy="1011600"/>
            </a:xfrm>
            <a:prstGeom prst="rect">
              <a:avLst/>
            </a:prstGeom>
            <a:ln w="12600">
              <a:noFill/>
            </a:ln>
          </p:spPr>
        </p:pic>
        <p:pic>
          <p:nvPicPr>
            <p:cNvPr id="279" name="Graphic 19" descr="Graphic 19"/>
            <p:cNvPicPr/>
            <p:nvPr/>
          </p:nvPicPr>
          <p:blipFill>
            <a:blip r:embed="rId5"/>
            <a:stretch/>
          </p:blipFill>
          <p:spPr>
            <a:xfrm>
              <a:off x="10929600" y="4924440"/>
              <a:ext cx="1152000" cy="1152360"/>
            </a:xfrm>
            <a:prstGeom prst="rect">
              <a:avLst/>
            </a:prstGeom>
            <a:ln w="12600">
              <a:noFill/>
            </a:ln>
          </p:spPr>
        </p:pic>
        <p:pic>
          <p:nvPicPr>
            <p:cNvPr id="280" name="Graphic 21" descr="Graphic 21"/>
            <p:cNvPicPr/>
            <p:nvPr/>
          </p:nvPicPr>
          <p:blipFill>
            <a:blip r:embed="rId6"/>
            <a:stretch/>
          </p:blipFill>
          <p:spPr>
            <a:xfrm>
              <a:off x="8499960" y="3089880"/>
              <a:ext cx="925920" cy="926280"/>
            </a:xfrm>
            <a:prstGeom prst="rect">
              <a:avLst/>
            </a:prstGeom>
            <a:ln w="12600">
              <a:noFill/>
            </a:ln>
          </p:spPr>
        </p:pic>
        <p:pic>
          <p:nvPicPr>
            <p:cNvPr id="281" name="Graphic 23" descr="Graphic 23"/>
            <p:cNvPicPr/>
            <p:nvPr/>
          </p:nvPicPr>
          <p:blipFill>
            <a:blip r:embed="rId7"/>
            <a:stretch/>
          </p:blipFill>
          <p:spPr>
            <a:xfrm>
              <a:off x="9487440" y="2386080"/>
              <a:ext cx="925920" cy="926280"/>
            </a:xfrm>
            <a:prstGeom prst="rect">
              <a:avLst/>
            </a:prstGeom>
            <a:ln w="12600">
              <a:noFill/>
            </a:ln>
          </p:spPr>
        </p:pic>
        <p:pic>
          <p:nvPicPr>
            <p:cNvPr id="282" name="Graphic 25" descr="Graphic 25"/>
            <p:cNvPicPr/>
            <p:nvPr/>
          </p:nvPicPr>
          <p:blipFill>
            <a:blip r:embed="rId8"/>
            <a:stretch/>
          </p:blipFill>
          <p:spPr>
            <a:xfrm>
              <a:off x="10424520" y="3998880"/>
              <a:ext cx="991440" cy="991800"/>
            </a:xfrm>
            <a:prstGeom prst="rect">
              <a:avLst/>
            </a:prstGeom>
            <a:ln w="12600">
              <a:noFill/>
            </a:ln>
          </p:spPr>
        </p:pic>
        <p:pic>
          <p:nvPicPr>
            <p:cNvPr id="283" name="Graphic 27" descr="Graphic 27"/>
            <p:cNvPicPr/>
            <p:nvPr/>
          </p:nvPicPr>
          <p:blipFill>
            <a:blip r:embed="rId9"/>
            <a:stretch/>
          </p:blipFill>
          <p:spPr>
            <a:xfrm>
              <a:off x="11316240" y="3759840"/>
              <a:ext cx="1041120" cy="1041480"/>
            </a:xfrm>
            <a:prstGeom prst="rect">
              <a:avLst/>
            </a:prstGeom>
            <a:ln w="12600">
              <a:noFill/>
            </a:ln>
          </p:spPr>
        </p:pic>
        <p:pic>
          <p:nvPicPr>
            <p:cNvPr id="284" name="Picture 29" descr="Picture 29"/>
            <p:cNvPicPr/>
            <p:nvPr/>
          </p:nvPicPr>
          <p:blipFill>
            <a:blip r:embed="rId10"/>
            <a:stretch/>
          </p:blipFill>
          <p:spPr>
            <a:xfrm>
              <a:off x="9451800" y="4524480"/>
              <a:ext cx="438480" cy="438480"/>
            </a:xfrm>
            <a:prstGeom prst="rect">
              <a:avLst/>
            </a:prstGeom>
            <a:ln w="12600">
              <a:noFill/>
            </a:ln>
          </p:spPr>
        </p:pic>
      </p:grpSp>
      <p:sp>
        <p:nvSpPr>
          <p:cNvPr id="285" name="CustomShape 7"/>
          <p:cNvSpPr/>
          <p:nvPr/>
        </p:nvSpPr>
        <p:spPr>
          <a:xfrm>
            <a:off x="6619680" y="2334960"/>
            <a:ext cx="1490040" cy="1490400"/>
          </a:xfrm>
          <a:prstGeom prst="ellipse">
            <a:avLst/>
          </a:prstGeom>
          <a:solidFill>
            <a:srgbClr val="ffffff">
              <a:alpha val="80000"/>
            </a:srgbClr>
          </a:solidFill>
          <a:ln w="12600">
            <a:noFill/>
          </a:ln>
        </p:spPr>
        <p:style>
          <a:lnRef idx="0"/>
          <a:fillRef idx="0"/>
          <a:effectRef idx="0"/>
          <a:fontRef idx="minor"/>
        </p:style>
      </p:sp>
      <p:pic>
        <p:nvPicPr>
          <p:cNvPr id="286" name="Picture 4" descr="Picture 4"/>
          <p:cNvPicPr/>
          <p:nvPr/>
        </p:nvPicPr>
        <p:blipFill>
          <a:blip r:embed="rId11"/>
          <a:stretch/>
        </p:blipFill>
        <p:spPr>
          <a:xfrm>
            <a:off x="6703920" y="2419200"/>
            <a:ext cx="1321200" cy="1321560"/>
          </a:xfrm>
          <a:prstGeom prst="rect">
            <a:avLst/>
          </a:prstGeom>
          <a:ln w="1260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flipV="1">
            <a:off x="360" y="-3960"/>
            <a:ext cx="51159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80" name="CustomShape 2"/>
          <p:cNvSpPr/>
          <p:nvPr/>
        </p:nvSpPr>
        <p:spPr>
          <a:xfrm flipV="1">
            <a:off x="360" y="-3960"/>
            <a:ext cx="47502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81" name="CustomShape 3"/>
          <p:cNvSpPr/>
          <p:nvPr/>
        </p:nvSpPr>
        <p:spPr>
          <a:xfrm>
            <a:off x="501480" y="2876400"/>
            <a:ext cx="2830680" cy="171036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Objects</a:t>
            </a:r>
            <a:br/>
            <a:r>
              <a:rPr b="0" lang="en-US" sz="3200" spc="-1" strike="noStrike">
                <a:solidFill>
                  <a:srgbClr val="ffffff"/>
                </a:solidFill>
                <a:latin typeface="Arial"/>
                <a:ea typeface="DejaVu Sans"/>
              </a:rPr>
              <a:t> </a:t>
            </a:r>
            <a:endParaRPr b="0" lang="en-US" sz="3200" spc="-1" strike="noStrike">
              <a:latin typeface="Arial"/>
            </a:endParaRPr>
          </a:p>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Functions</a:t>
            </a:r>
            <a:endParaRPr b="0" lang="en-US" sz="3200" spc="-1" strike="noStrike">
              <a:latin typeface="Arial"/>
            </a:endParaRPr>
          </a:p>
          <a:p>
            <a:pPr>
              <a:lnSpc>
                <a:spcPct val="100000"/>
              </a:lnSpc>
            </a:pPr>
            <a:endParaRPr b="0" lang="en-US" sz="3200" spc="-1" strike="noStrike">
              <a:latin typeface="Arial"/>
            </a:endParaRPr>
          </a:p>
        </p:txBody>
      </p:sp>
      <p:sp>
        <p:nvSpPr>
          <p:cNvPr id="482" name="CustomShape 4"/>
          <p:cNvSpPr/>
          <p:nvPr/>
        </p:nvSpPr>
        <p:spPr>
          <a:xfrm>
            <a:off x="5394960" y="365760"/>
            <a:ext cx="484272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Arial"/>
                <a:ea typeface="DejaVu Sans"/>
              </a:rPr>
              <a:t>We mostly create objects in one of</a:t>
            </a:r>
            <a:br/>
            <a:r>
              <a:rPr b="0" lang="en-US" sz="2400" spc="-1" strike="noStrike">
                <a:solidFill>
                  <a:srgbClr val="000000"/>
                </a:solidFill>
                <a:latin typeface="Arial"/>
                <a:ea typeface="DejaVu Sans"/>
              </a:rPr>
              <a:t>two ways:</a:t>
            </a:r>
            <a:endParaRPr b="0" lang="en-US" sz="2400" spc="-1" strike="noStrike">
              <a:latin typeface="Arial"/>
            </a:endParaRPr>
          </a:p>
          <a:p>
            <a:pPr>
              <a:lnSpc>
                <a:spcPct val="150000"/>
              </a:lnSpc>
            </a:pPr>
            <a:r>
              <a:rPr b="0" lang="en-US" sz="2000" spc="-1" strike="noStrike">
                <a:solidFill>
                  <a:srgbClr val="000000"/>
                </a:solidFill>
                <a:latin typeface="Arial"/>
                <a:ea typeface="DejaVu Sans"/>
              </a:rPr>
              <a:t>1. Declaring a variable</a:t>
            </a:r>
            <a:endParaRPr b="0" lang="en-US" sz="2000" spc="-1" strike="noStrike">
              <a:latin typeface="Arial"/>
            </a:endParaRPr>
          </a:p>
          <a:p>
            <a:pPr>
              <a:lnSpc>
                <a:spcPct val="150000"/>
              </a:lnSpc>
            </a:pPr>
            <a:r>
              <a:rPr b="0" lang="en-US" sz="2000" spc="-1" strike="noStrike">
                <a:solidFill>
                  <a:srgbClr val="000000"/>
                </a:solidFill>
                <a:latin typeface="Arial"/>
                <a:ea typeface="DejaVu Sans"/>
              </a:rPr>
              <a:t>2. Loading in data </a:t>
            </a:r>
            <a:endParaRPr b="0" lang="en-US" sz="2000" spc="-1" strike="noStrike">
              <a:latin typeface="Arial"/>
            </a:endParaRPr>
          </a:p>
        </p:txBody>
      </p:sp>
      <p:sp>
        <p:nvSpPr>
          <p:cNvPr id="483" name="CustomShape 5"/>
          <p:cNvSpPr/>
          <p:nvPr/>
        </p:nvSpPr>
        <p:spPr>
          <a:xfrm>
            <a:off x="5943600" y="1737360"/>
            <a:ext cx="3563640" cy="871920"/>
          </a:xfrm>
          <a:prstGeom prst="rect">
            <a:avLst/>
          </a:prstGeom>
          <a:noFill/>
          <a:ln>
            <a:noFill/>
          </a:ln>
        </p:spPr>
        <p:style>
          <a:lnRef idx="0"/>
          <a:fillRef idx="0"/>
          <a:effectRef idx="0"/>
          <a:fontRef idx="minor"/>
        </p:style>
      </p:sp>
      <p:sp>
        <p:nvSpPr>
          <p:cNvPr id="484" name="CustomShape 6"/>
          <p:cNvSpPr/>
          <p:nvPr/>
        </p:nvSpPr>
        <p:spPr>
          <a:xfrm>
            <a:off x="4023360" y="5560920"/>
            <a:ext cx="6946920" cy="111168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485" name="CustomShape 7"/>
          <p:cNvSpPr/>
          <p:nvPr/>
        </p:nvSpPr>
        <p:spPr>
          <a:xfrm>
            <a:off x="4206240" y="6217920"/>
            <a:ext cx="3106440" cy="599760"/>
          </a:xfrm>
          <a:prstGeom prst="rect">
            <a:avLst/>
          </a:prstGeom>
          <a:noFill/>
          <a:ln>
            <a:noFill/>
          </a:ln>
        </p:spPr>
        <p:style>
          <a:lnRef idx="0"/>
          <a:fillRef idx="0"/>
          <a:effectRef idx="0"/>
          <a:fontRef idx="minor"/>
        </p:style>
      </p:sp>
      <p:sp>
        <p:nvSpPr>
          <p:cNvPr id="486" name="CustomShape 8"/>
          <p:cNvSpPr/>
          <p:nvPr/>
        </p:nvSpPr>
        <p:spPr>
          <a:xfrm>
            <a:off x="7772400" y="6255720"/>
            <a:ext cx="3289320" cy="599760"/>
          </a:xfrm>
          <a:prstGeom prst="rect">
            <a:avLst/>
          </a:prstGeom>
          <a:noFill/>
          <a:ln>
            <a:noFill/>
          </a:ln>
        </p:spPr>
        <p:style>
          <a:lnRef idx="0"/>
          <a:fillRef idx="0"/>
          <a:effectRef idx="0"/>
          <a:fontRef idx="minor"/>
        </p:style>
      </p:sp>
      <p:sp>
        <p:nvSpPr>
          <p:cNvPr id="487" name="CustomShape 9"/>
          <p:cNvSpPr/>
          <p:nvPr/>
        </p:nvSpPr>
        <p:spPr>
          <a:xfrm>
            <a:off x="4389120" y="3200400"/>
            <a:ext cx="6764400" cy="27928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222222"/>
                </a:solidFill>
                <a:latin typeface="Arial"/>
                <a:ea typeface="Raleway"/>
              </a:rPr>
              <a:t>To define variables, we simply decide on a </a:t>
            </a:r>
            <a:r>
              <a:rPr b="1" lang="en-US" sz="1800" spc="-1" strike="noStrike">
                <a:solidFill>
                  <a:srgbClr val="222222"/>
                </a:solidFill>
                <a:latin typeface="Arial"/>
                <a:ea typeface="Raleway"/>
              </a:rPr>
              <a:t>name</a:t>
            </a:r>
            <a:r>
              <a:rPr b="0" lang="en-US" sz="1800" spc="-1" strike="noStrike">
                <a:solidFill>
                  <a:srgbClr val="222222"/>
                </a:solidFill>
                <a:latin typeface="Arial"/>
                <a:ea typeface="Raleway"/>
              </a:rPr>
              <a:t> of variable and use </a:t>
            </a:r>
            <a:r>
              <a:rPr b="1" lang="en-US" sz="1800" spc="-1" strike="noStrike">
                <a:solidFill>
                  <a:srgbClr val="222222"/>
                </a:solidFill>
                <a:latin typeface="Arial"/>
                <a:ea typeface="Raleway"/>
              </a:rPr>
              <a:t>‘=‘</a:t>
            </a:r>
            <a:r>
              <a:rPr b="0" lang="en-US" sz="1800" spc="-1" strike="noStrike">
                <a:solidFill>
                  <a:srgbClr val="222222"/>
                </a:solidFill>
                <a:latin typeface="Arial"/>
                <a:ea typeface="Raleway"/>
              </a:rPr>
              <a:t> to assign values:</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my_first_variable = 3</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222222"/>
                </a:solidFill>
                <a:latin typeface="Arial"/>
                <a:ea typeface="Raleway"/>
              </a:rPr>
              <a:t>Variables can have </a:t>
            </a:r>
            <a:r>
              <a:rPr b="1" lang="en-US" sz="1800" spc="-1" strike="noStrike">
                <a:solidFill>
                  <a:srgbClr val="222222"/>
                </a:solidFill>
                <a:latin typeface="Arial"/>
                <a:ea typeface="Raleway"/>
              </a:rPr>
              <a:t>different types</a:t>
            </a:r>
            <a:r>
              <a:rPr b="0" lang="en-US" sz="1800" spc="-1" strike="noStrike">
                <a:solidFill>
                  <a:srgbClr val="222222"/>
                </a:solidFill>
                <a:latin typeface="Arial"/>
                <a:ea typeface="Raleway"/>
              </a:rPr>
              <a:t>:</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my_first_variable = 1  # integer</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my_second_variable = “This is my second variable”   # string</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my_third_variable = 3.3   # float</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000000"/>
                </a:solidFill>
                <a:latin typeface="Arial"/>
                <a:ea typeface="Raleway"/>
              </a:rPr>
              <a:t>This goes back to that the functions you can apply depend on the type of the object. All variables in python point to objects (we will not think too deeply about this for now). </a:t>
            </a:r>
            <a:r>
              <a:rPr b="0" i="1" lang="en-US" sz="1800" spc="-1" strike="noStrike">
                <a:solidFill>
                  <a:srgbClr val="767171"/>
                </a:solidFill>
                <a:latin typeface="Arial"/>
                <a:ea typeface="Raleway"/>
              </a:rPr>
              <a:t> </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p:txBody>
      </p:sp>
      <p:sp>
        <p:nvSpPr>
          <p:cNvPr id="488" name="CustomShape 10"/>
          <p:cNvSpPr/>
          <p:nvPr/>
        </p:nvSpPr>
        <p:spPr>
          <a:xfrm>
            <a:off x="225720" y="334800"/>
            <a:ext cx="3704400" cy="21312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3600" spc="-1" strike="noStrike">
                <a:solidFill>
                  <a:srgbClr val="ffffff"/>
                </a:solidFill>
                <a:latin typeface="Calibri Light"/>
                <a:ea typeface="Calibri Light"/>
              </a:rPr>
              <a:t>Very roughly</a:t>
            </a:r>
            <a:endParaRPr b="0" lang="en-US" sz="3600" spc="-1" strike="noStrike">
              <a:latin typeface="Arial"/>
            </a:endParaRPr>
          </a:p>
          <a:p>
            <a:pPr>
              <a:lnSpc>
                <a:spcPct val="90000"/>
              </a:lnSpc>
              <a:tabLst>
                <a:tab algn="l" pos="0"/>
              </a:tabLst>
            </a:pPr>
            <a:r>
              <a:rPr b="0" lang="en-US" sz="3600" spc="-1" strike="noStrike">
                <a:solidFill>
                  <a:srgbClr val="ffffff"/>
                </a:solidFill>
                <a:latin typeface="Calibri Light"/>
                <a:ea typeface="Calibri Light"/>
              </a:rPr>
              <a:t>python programs are made up of:</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flipV="1">
            <a:off x="360" y="-3960"/>
            <a:ext cx="51159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90" name="CustomShape 2"/>
          <p:cNvSpPr/>
          <p:nvPr/>
        </p:nvSpPr>
        <p:spPr>
          <a:xfrm flipV="1">
            <a:off x="360" y="-3960"/>
            <a:ext cx="47502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491" name="CustomShape 3"/>
          <p:cNvSpPr/>
          <p:nvPr/>
        </p:nvSpPr>
        <p:spPr>
          <a:xfrm>
            <a:off x="501480" y="2876400"/>
            <a:ext cx="2830680" cy="171036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Objects</a:t>
            </a:r>
            <a:br/>
            <a:r>
              <a:rPr b="0" lang="en-US" sz="3200" spc="-1" strike="noStrike">
                <a:solidFill>
                  <a:srgbClr val="ffffff"/>
                </a:solidFill>
                <a:latin typeface="Arial"/>
                <a:ea typeface="DejaVu Sans"/>
              </a:rPr>
              <a:t> </a:t>
            </a:r>
            <a:endParaRPr b="0" lang="en-US" sz="3200" spc="-1" strike="noStrike">
              <a:latin typeface="Arial"/>
            </a:endParaRPr>
          </a:p>
          <a:p>
            <a:pPr marL="216000" indent="-212760">
              <a:lnSpc>
                <a:spcPct val="100000"/>
              </a:lnSpc>
              <a:buClr>
                <a:srgbClr val="ffffff"/>
              </a:buClr>
              <a:buSzPct val="45000"/>
              <a:buFont typeface="Wingdings" charset="2"/>
              <a:buChar char=""/>
            </a:pPr>
            <a:r>
              <a:rPr b="0" lang="en-US" sz="3200" spc="-1" strike="noStrike">
                <a:solidFill>
                  <a:srgbClr val="ffffff"/>
                </a:solidFill>
                <a:latin typeface="Arial"/>
                <a:ea typeface="DejaVu Sans"/>
              </a:rPr>
              <a:t>Functions</a:t>
            </a:r>
            <a:endParaRPr b="0" lang="en-US" sz="3200" spc="-1" strike="noStrike">
              <a:latin typeface="Arial"/>
            </a:endParaRPr>
          </a:p>
          <a:p>
            <a:pPr>
              <a:lnSpc>
                <a:spcPct val="100000"/>
              </a:lnSpc>
            </a:pPr>
            <a:endParaRPr b="0" lang="en-US" sz="3200" spc="-1" strike="noStrike">
              <a:latin typeface="Arial"/>
            </a:endParaRPr>
          </a:p>
        </p:txBody>
      </p:sp>
      <p:sp>
        <p:nvSpPr>
          <p:cNvPr id="492" name="CustomShape 4"/>
          <p:cNvSpPr/>
          <p:nvPr/>
        </p:nvSpPr>
        <p:spPr>
          <a:xfrm>
            <a:off x="5394960" y="365760"/>
            <a:ext cx="484272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Arial"/>
                <a:ea typeface="DejaVu Sans"/>
              </a:rPr>
              <a:t>Functions are applied to objects like so: </a:t>
            </a:r>
            <a:endParaRPr b="0" lang="en-US" sz="2000" spc="-1" strike="noStrike">
              <a:latin typeface="Arial"/>
            </a:endParaRPr>
          </a:p>
        </p:txBody>
      </p:sp>
      <p:sp>
        <p:nvSpPr>
          <p:cNvPr id="493" name="CustomShape 5"/>
          <p:cNvSpPr/>
          <p:nvPr/>
        </p:nvSpPr>
        <p:spPr>
          <a:xfrm>
            <a:off x="4023360" y="5560920"/>
            <a:ext cx="6946920" cy="111168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494" name="CustomShape 6"/>
          <p:cNvSpPr/>
          <p:nvPr/>
        </p:nvSpPr>
        <p:spPr>
          <a:xfrm>
            <a:off x="4206240" y="6217920"/>
            <a:ext cx="3106440" cy="599760"/>
          </a:xfrm>
          <a:prstGeom prst="rect">
            <a:avLst/>
          </a:prstGeom>
          <a:noFill/>
          <a:ln>
            <a:noFill/>
          </a:ln>
        </p:spPr>
        <p:style>
          <a:lnRef idx="0"/>
          <a:fillRef idx="0"/>
          <a:effectRef idx="0"/>
          <a:fontRef idx="minor"/>
        </p:style>
      </p:sp>
      <p:sp>
        <p:nvSpPr>
          <p:cNvPr id="495" name="CustomShape 7"/>
          <p:cNvSpPr/>
          <p:nvPr/>
        </p:nvSpPr>
        <p:spPr>
          <a:xfrm>
            <a:off x="7772400" y="6255720"/>
            <a:ext cx="3289320" cy="599760"/>
          </a:xfrm>
          <a:prstGeom prst="rect">
            <a:avLst/>
          </a:prstGeom>
          <a:noFill/>
          <a:ln>
            <a:noFill/>
          </a:ln>
        </p:spPr>
        <p:style>
          <a:lnRef idx="0"/>
          <a:fillRef idx="0"/>
          <a:effectRef idx="0"/>
          <a:fontRef idx="minor"/>
        </p:style>
      </p:sp>
      <p:sp>
        <p:nvSpPr>
          <p:cNvPr id="496" name="CustomShape 8"/>
          <p:cNvSpPr/>
          <p:nvPr/>
        </p:nvSpPr>
        <p:spPr>
          <a:xfrm>
            <a:off x="4846320" y="2468880"/>
            <a:ext cx="6764400" cy="27928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222222"/>
                </a:solidFill>
                <a:latin typeface="Arial"/>
                <a:ea typeface="Raleway"/>
              </a:rPr>
              <a:t>Build-in functions:</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my_string = “Yes, this is dog”</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print(my_string)</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222222"/>
                </a:solidFill>
                <a:latin typeface="Arial"/>
                <a:ea typeface="Raleway"/>
              </a:rPr>
              <a:t>Depending on the function you can pass additional parameters:</a:t>
            </a:r>
            <a:endParaRPr b="0" lang="en-US" sz="1800" spc="-1" strike="noStrike">
              <a:latin typeface="Arial"/>
            </a:endParaRPr>
          </a:p>
          <a:p>
            <a:pPr>
              <a:lnSpc>
                <a:spcPct val="90000"/>
              </a:lnSpc>
              <a:spcBef>
                <a:spcPts val="499"/>
              </a:spcBef>
              <a:tabLst>
                <a:tab algn="l" pos="0"/>
              </a:tabLst>
            </a:pPr>
            <a:r>
              <a:rPr b="0" i="1" lang="en-US" sz="1800" spc="-1" strike="noStrike">
                <a:solidFill>
                  <a:srgbClr val="767171"/>
                </a:solidFill>
                <a:latin typeface="Arial"/>
                <a:ea typeface="Raleway"/>
              </a:rPr>
              <a:t>print(my_string, end = ‘!\n’)</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222222"/>
                </a:solidFill>
                <a:latin typeface="Arial"/>
                <a:ea typeface="Raleway"/>
              </a:rPr>
              <a:t>You can also define your own functions and call them by using their name:</a:t>
            </a:r>
            <a:endParaRPr b="0" lang="en-US" sz="1800" spc="-1" strike="noStrike">
              <a:latin typeface="Arial"/>
            </a:endParaRPr>
          </a:p>
          <a:p>
            <a:pPr>
              <a:lnSpc>
                <a:spcPct val="90000"/>
              </a:lnSpc>
              <a:spcBef>
                <a:spcPts val="601"/>
              </a:spcBef>
              <a:tabLst>
                <a:tab algn="l" pos="0"/>
              </a:tabLst>
            </a:pPr>
            <a:r>
              <a:rPr b="0" i="1" lang="en-US" sz="1800" spc="-1" strike="noStrike">
                <a:solidFill>
                  <a:srgbClr val="767171"/>
                </a:solidFill>
                <a:latin typeface="Arial"/>
                <a:ea typeface="Calibri"/>
              </a:rPr>
              <a:t>def sum_two_numbers(a, b):</a:t>
            </a:r>
            <a:endParaRPr b="0" lang="en-US" sz="1800" spc="-1" strike="noStrike">
              <a:latin typeface="Arial"/>
            </a:endParaRPr>
          </a:p>
          <a:p>
            <a:pPr>
              <a:lnSpc>
                <a:spcPct val="90000"/>
              </a:lnSpc>
              <a:spcBef>
                <a:spcPts val="601"/>
              </a:spcBef>
              <a:tabLst>
                <a:tab algn="l" pos="0"/>
              </a:tabLst>
            </a:pPr>
            <a:r>
              <a:rPr b="0" i="1" lang="en-US" sz="1800" spc="-1" strike="noStrike">
                <a:solidFill>
                  <a:srgbClr val="767171"/>
                </a:solidFill>
                <a:latin typeface="Arial"/>
                <a:ea typeface="Calibri"/>
              </a:rPr>
              <a:t>           </a:t>
            </a:r>
            <a:r>
              <a:rPr b="0" i="1" lang="en-US" sz="1800" spc="-1" strike="noStrike">
                <a:solidFill>
                  <a:srgbClr val="767171"/>
                </a:solidFill>
                <a:latin typeface="Arial"/>
                <a:ea typeface="Calibri"/>
              </a:rPr>
              <a:t>return a + b</a:t>
            </a:r>
            <a:endParaRPr b="0" lang="en-US" sz="1800" spc="-1" strike="noStrike">
              <a:latin typeface="Arial"/>
            </a:endParaRPr>
          </a:p>
          <a:p>
            <a:pPr>
              <a:lnSpc>
                <a:spcPct val="90000"/>
              </a:lnSpc>
              <a:spcBef>
                <a:spcPts val="601"/>
              </a:spcBef>
              <a:tabLst>
                <a:tab algn="l" pos="0"/>
              </a:tabLst>
            </a:pPr>
            <a:r>
              <a:rPr b="0" i="1" lang="en-US" sz="1800" spc="-1" strike="noStrike">
                <a:solidFill>
                  <a:srgbClr val="767171"/>
                </a:solidFill>
                <a:latin typeface="Arial"/>
                <a:ea typeface="Calibri"/>
              </a:rPr>
              <a:t>def say_hi():</a:t>
            </a:r>
            <a:endParaRPr b="0" lang="en-US" sz="1800" spc="-1" strike="noStrike">
              <a:latin typeface="Arial"/>
            </a:endParaRPr>
          </a:p>
          <a:p>
            <a:pPr>
              <a:lnSpc>
                <a:spcPct val="90000"/>
              </a:lnSpc>
              <a:spcBef>
                <a:spcPts val="601"/>
              </a:spcBef>
              <a:tabLst>
                <a:tab algn="l" pos="0"/>
              </a:tabLst>
            </a:pPr>
            <a:r>
              <a:rPr b="0" i="1" lang="en-US" sz="1800" spc="-1" strike="noStrike">
                <a:solidFill>
                  <a:srgbClr val="767171"/>
                </a:solidFill>
                <a:latin typeface="Arial"/>
                <a:ea typeface="Calibri"/>
              </a:rPr>
              <a:t>          </a:t>
            </a:r>
            <a:r>
              <a:rPr b="0" i="1" lang="en-US" sz="1800" spc="-1" strike="noStrike">
                <a:solidFill>
                  <a:srgbClr val="767171"/>
                </a:solidFill>
                <a:latin typeface="Arial"/>
                <a:ea typeface="Calibri"/>
              </a:rPr>
              <a:t>print(“Hi”)</a:t>
            </a:r>
            <a:endParaRPr b="0" lang="en-US" sz="1800" spc="-1" strike="noStrike">
              <a:latin typeface="Arial"/>
            </a:endParaRPr>
          </a:p>
          <a:p>
            <a:pPr>
              <a:lnSpc>
                <a:spcPct val="90000"/>
              </a:lnSpc>
              <a:spcBef>
                <a:spcPts val="601"/>
              </a:spcBef>
              <a:tabLst>
                <a:tab algn="l" pos="0"/>
              </a:tabLst>
            </a:pPr>
            <a:endParaRPr b="0" lang="en-US" sz="1800" spc="-1" strike="noStrike">
              <a:latin typeface="Arial"/>
            </a:endParaRPr>
          </a:p>
          <a:p>
            <a:pPr>
              <a:lnSpc>
                <a:spcPct val="90000"/>
              </a:lnSpc>
              <a:spcBef>
                <a:spcPts val="601"/>
              </a:spcBef>
              <a:tabLst>
                <a:tab algn="l" pos="0"/>
              </a:tabLst>
            </a:pPr>
            <a:r>
              <a:rPr b="0" i="1" lang="en-US" sz="1800" spc="-1" strike="noStrike">
                <a:solidFill>
                  <a:srgbClr val="767171"/>
                </a:solidFill>
                <a:latin typeface="Arial"/>
                <a:ea typeface="Calibri"/>
              </a:rPr>
              <a:t>sum_two_numbers(3,5)</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r>
              <a:rPr b="0" lang="en-US" sz="1800" spc="-1" strike="noStrike">
                <a:solidFill>
                  <a:srgbClr val="000000"/>
                </a:solidFill>
                <a:latin typeface="Arial"/>
                <a:ea typeface="Raleway"/>
              </a:rPr>
              <a:t>We typically define functions to alias a piece a code that we want to re-use. More on that later. </a:t>
            </a:r>
            <a:r>
              <a:rPr b="0" i="1" lang="en-US" sz="1800" spc="-1" strike="noStrike">
                <a:solidFill>
                  <a:srgbClr val="767171"/>
                </a:solidFill>
                <a:latin typeface="Arial"/>
                <a:ea typeface="Raleway"/>
              </a:rPr>
              <a:t> </a:t>
            </a: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a:p>
            <a:pPr>
              <a:lnSpc>
                <a:spcPct val="90000"/>
              </a:lnSpc>
              <a:spcBef>
                <a:spcPts val="499"/>
              </a:spcBef>
              <a:tabLst>
                <a:tab algn="l" pos="0"/>
              </a:tabLst>
            </a:pPr>
            <a:endParaRPr b="0" lang="en-US" sz="1800" spc="-1" strike="noStrike">
              <a:latin typeface="Arial"/>
            </a:endParaRPr>
          </a:p>
        </p:txBody>
      </p:sp>
      <p:sp>
        <p:nvSpPr>
          <p:cNvPr id="497" name="CustomShape 9"/>
          <p:cNvSpPr/>
          <p:nvPr/>
        </p:nvSpPr>
        <p:spPr>
          <a:xfrm>
            <a:off x="225720" y="334800"/>
            <a:ext cx="3704400" cy="21312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3600" spc="-1" strike="noStrike">
                <a:solidFill>
                  <a:srgbClr val="ffffff"/>
                </a:solidFill>
                <a:latin typeface="Calibri Light"/>
                <a:ea typeface="Calibri Light"/>
              </a:rPr>
              <a:t>Very roughly</a:t>
            </a:r>
            <a:endParaRPr b="0" lang="en-US" sz="3600" spc="-1" strike="noStrike">
              <a:latin typeface="Arial"/>
            </a:endParaRPr>
          </a:p>
          <a:p>
            <a:pPr>
              <a:lnSpc>
                <a:spcPct val="90000"/>
              </a:lnSpc>
              <a:tabLst>
                <a:tab algn="l" pos="0"/>
              </a:tabLst>
            </a:pPr>
            <a:r>
              <a:rPr b="0" lang="en-US" sz="3600" spc="-1" strike="noStrike">
                <a:solidFill>
                  <a:srgbClr val="ffffff"/>
                </a:solidFill>
                <a:latin typeface="Calibri Light"/>
                <a:ea typeface="Calibri Light"/>
              </a:rPr>
              <a:t>python programs are made up of:</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499"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00"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01" name="CustomShape 4"/>
          <p:cNvSpPr/>
          <p:nvPr/>
        </p:nvSpPr>
        <p:spPr>
          <a:xfrm>
            <a:off x="274320" y="2203200"/>
            <a:ext cx="397440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The roadmap</a:t>
            </a:r>
            <a:endParaRPr b="0" lang="en-US" sz="3200" spc="-1" strike="noStrike">
              <a:latin typeface="Arial"/>
            </a:endParaRPr>
          </a:p>
        </p:txBody>
      </p:sp>
      <p:sp>
        <p:nvSpPr>
          <p:cNvPr id="502" name="CustomShape 5"/>
          <p:cNvSpPr/>
          <p:nvPr/>
        </p:nvSpPr>
        <p:spPr>
          <a:xfrm>
            <a:off x="6400800" y="312120"/>
            <a:ext cx="5027040" cy="272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Programming often starts with a pen and a piece of paper:</a:t>
            </a:r>
            <a:endParaRPr b="0" lang="en-US" sz="2200" spc="-1" strike="noStrike">
              <a:latin typeface="Arial"/>
            </a:endParaRPr>
          </a:p>
          <a:p>
            <a:pPr>
              <a:lnSpc>
                <a:spcPct val="100000"/>
              </a:lnSpc>
            </a:pPr>
            <a:endParaRPr b="0" lang="en-US" sz="22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is your input?</a:t>
            </a:r>
            <a:endParaRPr b="0" lang="en-US" sz="20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is your desired output?</a:t>
            </a:r>
            <a:endParaRPr b="0" lang="en-US" sz="20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are the steps required to turn your input into your output?</a:t>
            </a:r>
            <a:endParaRPr b="0" lang="en-US" sz="2000" spc="-1" strike="noStrike">
              <a:latin typeface="Arial"/>
            </a:endParaRPr>
          </a:p>
        </p:txBody>
      </p:sp>
      <p:pic>
        <p:nvPicPr>
          <p:cNvPr id="503" name="" descr=""/>
          <p:cNvPicPr/>
          <p:nvPr/>
        </p:nvPicPr>
        <p:blipFill>
          <a:blip r:embed="rId1"/>
          <a:stretch/>
        </p:blipFill>
        <p:spPr>
          <a:xfrm>
            <a:off x="3810240" y="3751920"/>
            <a:ext cx="1476360" cy="1618560"/>
          </a:xfrm>
          <a:prstGeom prst="rect">
            <a:avLst/>
          </a:prstGeom>
          <a:ln>
            <a:noFill/>
          </a:ln>
        </p:spPr>
      </p:pic>
      <p:pic>
        <p:nvPicPr>
          <p:cNvPr id="504" name="" descr=""/>
          <p:cNvPicPr/>
          <p:nvPr/>
        </p:nvPicPr>
        <p:blipFill>
          <a:blip r:embed="rId2"/>
          <a:srcRect l="0" t="0" r="38838" b="0"/>
          <a:stretch/>
        </p:blipFill>
        <p:spPr>
          <a:xfrm>
            <a:off x="8534880" y="3832920"/>
            <a:ext cx="2744640" cy="1515600"/>
          </a:xfrm>
          <a:prstGeom prst="rect">
            <a:avLst/>
          </a:prstGeom>
          <a:ln>
            <a:noFill/>
          </a:ln>
        </p:spPr>
      </p:pic>
      <p:sp>
        <p:nvSpPr>
          <p:cNvPr id="505" name="CustomShape 6"/>
          <p:cNvSpPr/>
          <p:nvPr/>
        </p:nvSpPr>
        <p:spPr>
          <a:xfrm>
            <a:off x="3957840" y="5632200"/>
            <a:ext cx="1681560" cy="261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input</a:t>
            </a:r>
            <a:endParaRPr b="0" lang="en-US" sz="2400" spc="-1" strike="noStrike">
              <a:latin typeface="Arial"/>
            </a:endParaRPr>
          </a:p>
        </p:txBody>
      </p:sp>
      <p:sp>
        <p:nvSpPr>
          <p:cNvPr id="506" name="CustomShape 7"/>
          <p:cNvSpPr/>
          <p:nvPr/>
        </p:nvSpPr>
        <p:spPr>
          <a:xfrm>
            <a:off x="8988840" y="5598000"/>
            <a:ext cx="1744200" cy="262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output</a:t>
            </a:r>
            <a:endParaRPr b="0" lang="en-US" sz="2400" spc="-1" strike="noStrike">
              <a:latin typeface="Arial"/>
            </a:endParaRPr>
          </a:p>
        </p:txBody>
      </p:sp>
      <p:sp>
        <p:nvSpPr>
          <p:cNvPr id="507" name="Line 8"/>
          <p:cNvSpPr/>
          <p:nvPr/>
        </p:nvSpPr>
        <p:spPr>
          <a:xfrm>
            <a:off x="8321040" y="5852160"/>
            <a:ext cx="667800" cy="0"/>
          </a:xfrm>
          <a:prstGeom prst="line">
            <a:avLst/>
          </a:prstGeom>
          <a:ln w="19080">
            <a:solidFill>
              <a:srgbClr val="666666"/>
            </a:solidFill>
            <a:round/>
            <a:tailEnd len="med" type="triangle" w="med"/>
          </a:ln>
        </p:spPr>
        <p:style>
          <a:lnRef idx="0"/>
          <a:fillRef idx="0"/>
          <a:effectRef idx="0"/>
          <a:fontRef idx="minor"/>
        </p:style>
      </p:sp>
      <p:pic>
        <p:nvPicPr>
          <p:cNvPr id="508" name="" descr=""/>
          <p:cNvPicPr/>
          <p:nvPr/>
        </p:nvPicPr>
        <p:blipFill>
          <a:blip r:embed="rId3"/>
          <a:srcRect l="13269" t="0" r="18751" b="0"/>
          <a:stretch/>
        </p:blipFill>
        <p:spPr>
          <a:xfrm>
            <a:off x="6118560" y="3798720"/>
            <a:ext cx="2108520" cy="1571760"/>
          </a:xfrm>
          <a:prstGeom prst="rect">
            <a:avLst/>
          </a:prstGeom>
          <a:ln>
            <a:noFill/>
          </a:ln>
        </p:spPr>
      </p:pic>
      <p:sp>
        <p:nvSpPr>
          <p:cNvPr id="509" name="CustomShape 9"/>
          <p:cNvSpPr/>
          <p:nvPr/>
        </p:nvSpPr>
        <p:spPr>
          <a:xfrm>
            <a:off x="6492960" y="5654520"/>
            <a:ext cx="1307880" cy="2617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2400" spc="-1" strike="noStrike">
                <a:solidFill>
                  <a:srgbClr val="000000"/>
                </a:solidFill>
                <a:latin typeface="Arial"/>
                <a:ea typeface="DejaVu Sans"/>
              </a:rPr>
              <a:t>Put put</a:t>
            </a:r>
            <a:endParaRPr b="0" lang="en-US" sz="2400" spc="-1" strike="noStrike">
              <a:latin typeface="Arial"/>
            </a:endParaRPr>
          </a:p>
        </p:txBody>
      </p:sp>
      <p:sp>
        <p:nvSpPr>
          <p:cNvPr id="510" name="Line 10"/>
          <p:cNvSpPr/>
          <p:nvPr/>
        </p:nvSpPr>
        <p:spPr>
          <a:xfrm>
            <a:off x="5688360" y="5852160"/>
            <a:ext cx="667800" cy="0"/>
          </a:xfrm>
          <a:prstGeom prst="line">
            <a:avLst/>
          </a:prstGeom>
          <a:ln w="19080">
            <a:solidFill>
              <a:srgbClr val="666666"/>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12"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13"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14" name="CustomShape 4"/>
          <p:cNvSpPr/>
          <p:nvPr/>
        </p:nvSpPr>
        <p:spPr>
          <a:xfrm>
            <a:off x="274320" y="2203200"/>
            <a:ext cx="397440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Divide and conquer</a:t>
            </a:r>
            <a:endParaRPr b="0" lang="en-US" sz="3200" spc="-1" strike="noStrike">
              <a:latin typeface="Arial"/>
            </a:endParaRPr>
          </a:p>
        </p:txBody>
      </p:sp>
      <p:grpSp>
        <p:nvGrpSpPr>
          <p:cNvPr id="515" name="Group 5"/>
          <p:cNvGrpSpPr/>
          <p:nvPr/>
        </p:nvGrpSpPr>
        <p:grpSpPr>
          <a:xfrm>
            <a:off x="6217920" y="3566160"/>
            <a:ext cx="4702680" cy="2929680"/>
            <a:chOff x="6217920" y="3566160"/>
            <a:chExt cx="4702680" cy="2929680"/>
          </a:xfrm>
        </p:grpSpPr>
        <p:grpSp>
          <p:nvGrpSpPr>
            <p:cNvPr id="516" name="Group 6"/>
            <p:cNvGrpSpPr/>
            <p:nvPr/>
          </p:nvGrpSpPr>
          <p:grpSpPr>
            <a:xfrm>
              <a:off x="9708480" y="4744440"/>
              <a:ext cx="1212120" cy="449280"/>
              <a:chOff x="9708480" y="4744440"/>
              <a:chExt cx="1212120" cy="449280"/>
            </a:xfrm>
          </p:grpSpPr>
          <p:sp>
            <p:nvSpPr>
              <p:cNvPr id="517" name="CustomShape 7"/>
              <p:cNvSpPr/>
              <p:nvPr/>
            </p:nvSpPr>
            <p:spPr>
              <a:xfrm>
                <a:off x="9708480" y="4744440"/>
                <a:ext cx="1212120" cy="449280"/>
              </a:xfrm>
              <a:prstGeom prst="roundRect">
                <a:avLst>
                  <a:gd name="adj" fmla="val 9391"/>
                </a:avLst>
              </a:prstGeom>
              <a:solidFill>
                <a:srgbClr val="3774a5"/>
              </a:solidFill>
              <a:ln w="12600">
                <a:noFill/>
              </a:ln>
            </p:spPr>
            <p:style>
              <a:lnRef idx="0"/>
              <a:fillRef idx="0"/>
              <a:effectRef idx="0"/>
              <a:fontRef idx="minor"/>
            </p:style>
          </p:sp>
          <p:sp>
            <p:nvSpPr>
              <p:cNvPr id="518" name="CustomShape 8"/>
              <p:cNvSpPr/>
              <p:nvPr/>
            </p:nvSpPr>
            <p:spPr>
              <a:xfrm>
                <a:off x="9721080" y="4821480"/>
                <a:ext cx="1186560" cy="298800"/>
              </a:xfrm>
              <a:prstGeom prst="rect">
                <a:avLst/>
              </a:prstGeom>
              <a:noFill/>
              <a:ln w="12600">
                <a:noFill/>
              </a:ln>
            </p:spPr>
            <p:style>
              <a:lnRef idx="0"/>
              <a:fillRef idx="0"/>
              <a:effectRef idx="0"/>
              <a:fontRef idx="minor"/>
            </p:style>
            <p:txBody>
              <a:bodyPr lIns="35640" rIns="35640" tIns="35640" bIns="35640" anchor="ctr">
                <a:spAutoFit/>
              </a:bodyPr>
              <a:p>
                <a:pPr algn="ctr">
                  <a:lnSpc>
                    <a:spcPct val="100000"/>
                  </a:lnSpc>
                  <a:tabLst>
                    <a:tab algn="l" pos="0"/>
                  </a:tabLst>
                </a:pPr>
                <a:r>
                  <a:rPr b="0" lang="en-US" sz="1500" spc="-1" strike="noStrike">
                    <a:solidFill>
                      <a:srgbClr val="ffffff"/>
                    </a:solidFill>
                    <a:latin typeface="Calibri"/>
                    <a:ea typeface="Calibri"/>
                  </a:rPr>
                  <a:t>subproblem</a:t>
                </a:r>
                <a:endParaRPr b="0" lang="en-US" sz="1500" spc="-1" strike="noStrike">
                  <a:latin typeface="Arial"/>
                </a:endParaRPr>
              </a:p>
            </p:txBody>
          </p:sp>
        </p:grpSp>
        <p:sp>
          <p:nvSpPr>
            <p:cNvPr id="519" name="Line 9"/>
            <p:cNvSpPr/>
            <p:nvPr/>
          </p:nvSpPr>
          <p:spPr>
            <a:xfrm>
              <a:off x="8805240" y="4192560"/>
              <a:ext cx="1571760" cy="551880"/>
            </a:xfrm>
            <a:prstGeom prst="line">
              <a:avLst/>
            </a:prstGeom>
            <a:ln w="25560">
              <a:solidFill>
                <a:srgbClr val="000000"/>
              </a:solidFill>
              <a:miter/>
              <a:tailEnd len="med" type="triangle" w="med"/>
            </a:ln>
          </p:spPr>
          <p:style>
            <a:lnRef idx="0"/>
            <a:fillRef idx="0"/>
            <a:effectRef idx="0"/>
            <a:fontRef idx="minor"/>
          </p:style>
        </p:sp>
        <p:grpSp>
          <p:nvGrpSpPr>
            <p:cNvPr id="520" name="Group 10"/>
            <p:cNvGrpSpPr/>
            <p:nvPr/>
          </p:nvGrpSpPr>
          <p:grpSpPr>
            <a:xfrm>
              <a:off x="6559560" y="4767480"/>
              <a:ext cx="1212120" cy="449280"/>
              <a:chOff x="6559560" y="4767480"/>
              <a:chExt cx="1212120" cy="449280"/>
            </a:xfrm>
          </p:grpSpPr>
          <p:sp>
            <p:nvSpPr>
              <p:cNvPr id="521" name="CustomShape 11"/>
              <p:cNvSpPr/>
              <p:nvPr/>
            </p:nvSpPr>
            <p:spPr>
              <a:xfrm>
                <a:off x="6559560" y="4767480"/>
                <a:ext cx="1212120" cy="449280"/>
              </a:xfrm>
              <a:prstGeom prst="roundRect">
                <a:avLst>
                  <a:gd name="adj" fmla="val 15000"/>
                </a:avLst>
              </a:prstGeom>
              <a:solidFill>
                <a:srgbClr val="cb7f00"/>
              </a:solidFill>
              <a:ln w="12600">
                <a:noFill/>
              </a:ln>
            </p:spPr>
            <p:style>
              <a:lnRef idx="0"/>
              <a:fillRef idx="0"/>
              <a:effectRef idx="0"/>
              <a:fontRef idx="minor"/>
            </p:style>
          </p:sp>
          <p:sp>
            <p:nvSpPr>
              <p:cNvPr id="522" name="CustomShape 12"/>
              <p:cNvSpPr/>
              <p:nvPr/>
            </p:nvSpPr>
            <p:spPr>
              <a:xfrm>
                <a:off x="6579720" y="4844520"/>
                <a:ext cx="1171440" cy="298800"/>
              </a:xfrm>
              <a:prstGeom prst="rect">
                <a:avLst/>
              </a:prstGeom>
              <a:noFill/>
              <a:ln w="12600">
                <a:noFill/>
              </a:ln>
            </p:spPr>
            <p:style>
              <a:lnRef idx="0"/>
              <a:fillRef idx="0"/>
              <a:effectRef idx="0"/>
              <a:fontRef idx="minor"/>
            </p:style>
            <p:txBody>
              <a:bodyPr lIns="35640" rIns="35640" tIns="35640" bIns="35640" anchor="ctr">
                <a:spAutoFit/>
              </a:bodyPr>
              <a:p>
                <a:pPr algn="ctr">
                  <a:lnSpc>
                    <a:spcPct val="100000"/>
                  </a:lnSpc>
                  <a:tabLst>
                    <a:tab algn="l" pos="0"/>
                  </a:tabLst>
                </a:pPr>
                <a:r>
                  <a:rPr b="0" lang="en-US" sz="1500" spc="-1" strike="noStrike">
                    <a:solidFill>
                      <a:srgbClr val="ffffff"/>
                    </a:solidFill>
                    <a:latin typeface="Calibri"/>
                    <a:ea typeface="Calibri"/>
                  </a:rPr>
                  <a:t>subproblem</a:t>
                </a:r>
                <a:endParaRPr b="0" lang="en-US" sz="1500" spc="-1" strike="noStrike">
                  <a:latin typeface="Arial"/>
                </a:endParaRPr>
              </a:p>
            </p:txBody>
          </p:sp>
        </p:grpSp>
        <p:sp>
          <p:nvSpPr>
            <p:cNvPr id="523" name="Line 13"/>
            <p:cNvSpPr/>
            <p:nvPr/>
          </p:nvSpPr>
          <p:spPr>
            <a:xfrm flipH="1">
              <a:off x="7141320" y="4206240"/>
              <a:ext cx="1687680" cy="558360"/>
            </a:xfrm>
            <a:prstGeom prst="line">
              <a:avLst/>
            </a:prstGeom>
            <a:ln w="25560">
              <a:solidFill>
                <a:srgbClr val="000000"/>
              </a:solidFill>
              <a:miter/>
              <a:tailEnd len="med" type="triangle" w="med"/>
            </a:ln>
          </p:spPr>
          <p:style>
            <a:lnRef idx="0"/>
            <a:fillRef idx="0"/>
            <a:effectRef idx="0"/>
            <a:fontRef idx="minor"/>
          </p:style>
        </p:sp>
        <p:grpSp>
          <p:nvGrpSpPr>
            <p:cNvPr id="524" name="Group 14"/>
            <p:cNvGrpSpPr/>
            <p:nvPr/>
          </p:nvGrpSpPr>
          <p:grpSpPr>
            <a:xfrm>
              <a:off x="7809840" y="3566160"/>
              <a:ext cx="1894680" cy="680040"/>
              <a:chOff x="7809840" y="3566160"/>
              <a:chExt cx="1894680" cy="680040"/>
            </a:xfrm>
          </p:grpSpPr>
          <p:sp>
            <p:nvSpPr>
              <p:cNvPr id="525" name="CustomShape 15"/>
              <p:cNvSpPr/>
              <p:nvPr/>
            </p:nvSpPr>
            <p:spPr>
              <a:xfrm>
                <a:off x="7809840" y="3566160"/>
                <a:ext cx="1894680" cy="680040"/>
              </a:xfrm>
              <a:prstGeom prst="roundRect">
                <a:avLst>
                  <a:gd name="adj" fmla="val 15000"/>
                </a:avLst>
              </a:prstGeom>
              <a:solidFill>
                <a:schemeClr val="accent1"/>
              </a:solidFill>
              <a:ln w="12600">
                <a:noFill/>
              </a:ln>
            </p:spPr>
            <p:style>
              <a:lnRef idx="0"/>
              <a:fillRef idx="0"/>
              <a:effectRef idx="0"/>
              <a:fontRef idx="minor"/>
            </p:style>
          </p:sp>
          <p:sp>
            <p:nvSpPr>
              <p:cNvPr id="526" name="CustomShape 16"/>
              <p:cNvSpPr/>
              <p:nvPr/>
            </p:nvSpPr>
            <p:spPr>
              <a:xfrm>
                <a:off x="7840800" y="3758760"/>
                <a:ext cx="1833480" cy="298800"/>
              </a:xfrm>
              <a:prstGeom prst="rect">
                <a:avLst/>
              </a:prstGeom>
              <a:noFill/>
              <a:ln w="12600">
                <a:noFill/>
              </a:ln>
            </p:spPr>
            <p:style>
              <a:lnRef idx="0"/>
              <a:fillRef idx="0"/>
              <a:effectRef idx="0"/>
              <a:fontRef idx="minor"/>
            </p:style>
            <p:txBody>
              <a:bodyPr lIns="35640" rIns="35640" tIns="35640" bIns="35640" anchor="ctr">
                <a:spAutoFit/>
              </a:bodyPr>
              <a:p>
                <a:pPr algn="ctr">
                  <a:lnSpc>
                    <a:spcPct val="100000"/>
                  </a:lnSpc>
                  <a:tabLst>
                    <a:tab algn="l" pos="0"/>
                  </a:tabLst>
                </a:pPr>
                <a:r>
                  <a:rPr b="0" lang="en-US" sz="1500" spc="-1" strike="noStrike">
                    <a:solidFill>
                      <a:srgbClr val="ffffff"/>
                    </a:solidFill>
                    <a:latin typeface="Calibri"/>
                    <a:ea typeface="Calibri"/>
                  </a:rPr>
                  <a:t>Problem</a:t>
                </a:r>
                <a:endParaRPr b="0" lang="en-US" sz="1500" spc="-1" strike="noStrike">
                  <a:latin typeface="Arial"/>
                </a:endParaRPr>
              </a:p>
            </p:txBody>
          </p:sp>
        </p:grpSp>
        <p:grpSp>
          <p:nvGrpSpPr>
            <p:cNvPr id="527" name="Group 17"/>
            <p:cNvGrpSpPr/>
            <p:nvPr/>
          </p:nvGrpSpPr>
          <p:grpSpPr>
            <a:xfrm>
              <a:off x="8156160" y="4767480"/>
              <a:ext cx="1212480" cy="449280"/>
              <a:chOff x="8156160" y="4767480"/>
              <a:chExt cx="1212480" cy="449280"/>
            </a:xfrm>
          </p:grpSpPr>
          <p:sp>
            <p:nvSpPr>
              <p:cNvPr id="528" name="CustomShape 18"/>
              <p:cNvSpPr/>
              <p:nvPr/>
            </p:nvSpPr>
            <p:spPr>
              <a:xfrm>
                <a:off x="8156160" y="4767480"/>
                <a:ext cx="1212480" cy="449280"/>
              </a:xfrm>
              <a:prstGeom prst="roundRect">
                <a:avLst>
                  <a:gd name="adj" fmla="val 15000"/>
                </a:avLst>
              </a:prstGeom>
              <a:solidFill>
                <a:schemeClr val="accent3"/>
              </a:solidFill>
              <a:ln w="12600">
                <a:noFill/>
              </a:ln>
            </p:spPr>
            <p:style>
              <a:lnRef idx="0"/>
              <a:fillRef idx="0"/>
              <a:effectRef idx="0"/>
              <a:fontRef idx="minor"/>
            </p:style>
          </p:sp>
          <p:sp>
            <p:nvSpPr>
              <p:cNvPr id="529" name="CustomShape 19"/>
              <p:cNvSpPr/>
              <p:nvPr/>
            </p:nvSpPr>
            <p:spPr>
              <a:xfrm>
                <a:off x="8176320" y="4844520"/>
                <a:ext cx="1171800" cy="298800"/>
              </a:xfrm>
              <a:prstGeom prst="rect">
                <a:avLst/>
              </a:prstGeom>
              <a:noFill/>
              <a:ln w="12600">
                <a:noFill/>
              </a:ln>
            </p:spPr>
            <p:style>
              <a:lnRef idx="0"/>
              <a:fillRef idx="0"/>
              <a:effectRef idx="0"/>
              <a:fontRef idx="minor"/>
            </p:style>
            <p:txBody>
              <a:bodyPr lIns="35640" rIns="35640" tIns="35640" bIns="35640" anchor="ctr">
                <a:spAutoFit/>
              </a:bodyPr>
              <a:p>
                <a:pPr algn="ctr">
                  <a:lnSpc>
                    <a:spcPct val="100000"/>
                  </a:lnSpc>
                  <a:tabLst>
                    <a:tab algn="l" pos="0"/>
                  </a:tabLst>
                </a:pPr>
                <a:r>
                  <a:rPr b="0" lang="en-US" sz="1500" spc="-1" strike="noStrike">
                    <a:solidFill>
                      <a:srgbClr val="ffffff"/>
                    </a:solidFill>
                    <a:latin typeface="Calibri"/>
                    <a:ea typeface="Calibri"/>
                  </a:rPr>
                  <a:t>subproblem</a:t>
                </a:r>
                <a:endParaRPr b="0" lang="en-US" sz="1500" spc="-1" strike="noStrike">
                  <a:latin typeface="Arial"/>
                </a:endParaRPr>
              </a:p>
            </p:txBody>
          </p:sp>
        </p:grpSp>
        <p:sp>
          <p:nvSpPr>
            <p:cNvPr id="530" name="Line 20"/>
            <p:cNvSpPr/>
            <p:nvPr/>
          </p:nvSpPr>
          <p:spPr>
            <a:xfrm>
              <a:off x="8778600" y="4272840"/>
              <a:ext cx="0" cy="471600"/>
            </a:xfrm>
            <a:prstGeom prst="line">
              <a:avLst/>
            </a:prstGeom>
            <a:ln w="25560">
              <a:solidFill>
                <a:srgbClr val="000000"/>
              </a:solidFill>
              <a:miter/>
              <a:tailEnd len="med" type="triangle" w="med"/>
            </a:ln>
          </p:spPr>
          <p:style>
            <a:lnRef idx="0"/>
            <a:fillRef idx="0"/>
            <a:effectRef idx="0"/>
            <a:fontRef idx="minor"/>
          </p:style>
        </p:sp>
        <p:sp>
          <p:nvSpPr>
            <p:cNvPr id="531" name="CustomShape 21"/>
            <p:cNvSpPr/>
            <p:nvPr/>
          </p:nvSpPr>
          <p:spPr>
            <a:xfrm>
              <a:off x="6217920" y="5967360"/>
              <a:ext cx="777960" cy="528480"/>
            </a:xfrm>
            <a:prstGeom prst="roundRect">
              <a:avLst>
                <a:gd name="adj" fmla="val 15000"/>
              </a:avLst>
            </a:prstGeom>
            <a:solidFill>
              <a:srgbClr val="cb7f00"/>
            </a:solidFill>
            <a:ln w="12600">
              <a:noFill/>
            </a:ln>
          </p:spPr>
          <p:style>
            <a:lnRef idx="0"/>
            <a:fillRef idx="0"/>
            <a:effectRef idx="0"/>
            <a:fontRef idx="minor"/>
          </p:style>
        </p:sp>
        <p:sp>
          <p:nvSpPr>
            <p:cNvPr id="532" name="CustomShape 22"/>
            <p:cNvSpPr/>
            <p:nvPr/>
          </p:nvSpPr>
          <p:spPr>
            <a:xfrm>
              <a:off x="7073280" y="5967360"/>
              <a:ext cx="777960" cy="528480"/>
            </a:xfrm>
            <a:prstGeom prst="roundRect">
              <a:avLst>
                <a:gd name="adj" fmla="val 15000"/>
              </a:avLst>
            </a:prstGeom>
            <a:solidFill>
              <a:srgbClr val="cb7f00"/>
            </a:solidFill>
            <a:ln w="12600">
              <a:noFill/>
            </a:ln>
          </p:spPr>
          <p:style>
            <a:lnRef idx="0"/>
            <a:fillRef idx="0"/>
            <a:effectRef idx="0"/>
            <a:fontRef idx="minor"/>
          </p:style>
        </p:sp>
        <p:sp>
          <p:nvSpPr>
            <p:cNvPr id="533" name="Line 23"/>
            <p:cNvSpPr/>
            <p:nvPr/>
          </p:nvSpPr>
          <p:spPr>
            <a:xfrm flipH="1">
              <a:off x="6558840" y="5220000"/>
              <a:ext cx="579960" cy="762120"/>
            </a:xfrm>
            <a:prstGeom prst="line">
              <a:avLst/>
            </a:prstGeom>
            <a:ln w="25560">
              <a:solidFill>
                <a:srgbClr val="000000"/>
              </a:solidFill>
              <a:miter/>
              <a:tailEnd len="med" type="triangle" w="med"/>
            </a:ln>
          </p:spPr>
          <p:style>
            <a:lnRef idx="0"/>
            <a:fillRef idx="0"/>
            <a:effectRef idx="0"/>
            <a:fontRef idx="minor"/>
          </p:style>
        </p:sp>
        <p:sp>
          <p:nvSpPr>
            <p:cNvPr id="534" name="Line 24"/>
            <p:cNvSpPr/>
            <p:nvPr/>
          </p:nvSpPr>
          <p:spPr>
            <a:xfrm>
              <a:off x="7138800" y="5223240"/>
              <a:ext cx="324000" cy="756360"/>
            </a:xfrm>
            <a:prstGeom prst="line">
              <a:avLst/>
            </a:prstGeom>
            <a:ln w="25560">
              <a:solidFill>
                <a:srgbClr val="000000"/>
              </a:solidFill>
              <a:miter/>
              <a:tailEnd len="med" type="triangle" w="med"/>
            </a:ln>
          </p:spPr>
          <p:style>
            <a:lnRef idx="0"/>
            <a:fillRef idx="0"/>
            <a:effectRef idx="0"/>
            <a:fontRef idx="minor"/>
          </p:style>
        </p:sp>
      </p:grpSp>
      <p:sp>
        <p:nvSpPr>
          <p:cNvPr id="535" name="CustomShape 25"/>
          <p:cNvSpPr/>
          <p:nvPr/>
        </p:nvSpPr>
        <p:spPr>
          <a:xfrm>
            <a:off x="6400800" y="312120"/>
            <a:ext cx="5027040" cy="272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Programming often starts with a pen and a piece of paper:</a:t>
            </a:r>
            <a:endParaRPr b="0" lang="en-US" sz="2200" spc="-1" strike="noStrike">
              <a:latin typeface="Arial"/>
            </a:endParaRPr>
          </a:p>
          <a:p>
            <a:pPr>
              <a:lnSpc>
                <a:spcPct val="100000"/>
              </a:lnSpc>
            </a:pPr>
            <a:endParaRPr b="0" lang="en-US" sz="22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is your input?</a:t>
            </a:r>
            <a:endParaRPr b="0" lang="en-US" sz="20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is your desired output?</a:t>
            </a:r>
            <a:endParaRPr b="0" lang="en-US" sz="2000" spc="-1" strike="noStrike">
              <a:latin typeface="Arial"/>
            </a:endParaRPr>
          </a:p>
          <a:p>
            <a:pPr marL="216000" indent="-213840">
              <a:lnSpc>
                <a:spcPct val="150000"/>
              </a:lnSpc>
              <a:buClr>
                <a:srgbClr val="000000"/>
              </a:buClr>
              <a:buSzPct val="45000"/>
              <a:buFont typeface="Wingdings" charset="2"/>
              <a:buChar char=""/>
            </a:pPr>
            <a:r>
              <a:rPr b="0" lang="en-US" sz="2000" spc="-1" strike="noStrike">
                <a:solidFill>
                  <a:srgbClr val="000000"/>
                </a:solidFill>
                <a:latin typeface="Arial"/>
                <a:ea typeface="DejaVu Sans"/>
              </a:rPr>
              <a:t>What are the steps required to turn your input into your output?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flipV="1">
            <a:off x="360" y="-3960"/>
            <a:ext cx="585000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37" name="CustomShape 2"/>
          <p:cNvSpPr/>
          <p:nvPr/>
        </p:nvSpPr>
        <p:spPr>
          <a:xfrm flipV="1">
            <a:off x="360" y="-3960"/>
            <a:ext cx="530136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38"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39" name="CustomShape 4"/>
          <p:cNvSpPr/>
          <p:nvPr/>
        </p:nvSpPr>
        <p:spPr>
          <a:xfrm>
            <a:off x="274320" y="2203200"/>
            <a:ext cx="397440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Divide and conquer</a:t>
            </a:r>
            <a:endParaRPr b="0" lang="en-US" sz="3200" spc="-1" strike="noStrike">
              <a:latin typeface="Arial"/>
            </a:endParaRPr>
          </a:p>
        </p:txBody>
      </p:sp>
      <p:sp>
        <p:nvSpPr>
          <p:cNvPr id="540" name="CustomShape 5"/>
          <p:cNvSpPr/>
          <p:nvPr/>
        </p:nvSpPr>
        <p:spPr>
          <a:xfrm>
            <a:off x="5852160" y="244440"/>
            <a:ext cx="5941440" cy="446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Example: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000" spc="-1" strike="noStrike">
                <a:solidFill>
                  <a:srgbClr val="000000"/>
                </a:solidFill>
                <a:latin typeface="Arial"/>
                <a:ea typeface="DejaVu Sans"/>
              </a:rPr>
              <a:t>I have a table with heart measurements from subjects. I want to plot them, calculate the mean and find out if there is a statistically significant difference between patients and healthy people.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Arial"/>
                <a:ea typeface="DejaVu Sans"/>
              </a:rPr>
              <a:t>Input: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Arial"/>
                <a:ea typeface="DejaVu Sans"/>
              </a:rPr>
              <a:t>Output: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Arial"/>
                <a:ea typeface="DejaVu Sans"/>
              </a:rPr>
              <a:t>Steps: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flipV="1">
            <a:off x="360" y="-3960"/>
            <a:ext cx="585000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42" name="CustomShape 2"/>
          <p:cNvSpPr/>
          <p:nvPr/>
        </p:nvSpPr>
        <p:spPr>
          <a:xfrm flipV="1">
            <a:off x="360" y="-3960"/>
            <a:ext cx="530136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43"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44" name="CustomShape 4"/>
          <p:cNvSpPr/>
          <p:nvPr/>
        </p:nvSpPr>
        <p:spPr>
          <a:xfrm>
            <a:off x="274320" y="2203200"/>
            <a:ext cx="397440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Divide and conquer</a:t>
            </a:r>
            <a:endParaRPr b="0" lang="en-US" sz="3200" spc="-1" strike="noStrike">
              <a:latin typeface="Arial"/>
            </a:endParaRPr>
          </a:p>
        </p:txBody>
      </p:sp>
      <p:sp>
        <p:nvSpPr>
          <p:cNvPr id="545" name="CustomShape 5"/>
          <p:cNvSpPr/>
          <p:nvPr/>
        </p:nvSpPr>
        <p:spPr>
          <a:xfrm>
            <a:off x="5852160" y="244440"/>
            <a:ext cx="5941440" cy="446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Example: </a:t>
            </a:r>
            <a:br/>
            <a:endParaRPr b="0" lang="en-US" sz="2200" spc="-1" strike="noStrike">
              <a:latin typeface="Arial"/>
            </a:endParaRPr>
          </a:p>
          <a:p>
            <a:pPr>
              <a:lnSpc>
                <a:spcPct val="100000"/>
              </a:lnSpc>
            </a:pPr>
            <a:r>
              <a:rPr b="0" lang="en-US" sz="2000" spc="-1" strike="noStrike">
                <a:solidFill>
                  <a:srgbClr val="000000"/>
                </a:solidFill>
                <a:latin typeface="Arial"/>
                <a:ea typeface="DejaVu Sans"/>
              </a:rPr>
              <a:t>I have a table with heart measurements from subjects. I want to plot them, calculate the mean and find out if there is a statistically significant difference between patients and healthy people.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Arial"/>
                <a:ea typeface="DejaVu Sans"/>
              </a:rPr>
              <a:t>Input:</a:t>
            </a:r>
            <a:r>
              <a:rPr b="0" lang="en-US" sz="2000" spc="-1" strike="noStrike">
                <a:solidFill>
                  <a:srgbClr val="000000"/>
                </a:solidFill>
                <a:latin typeface="Arial"/>
                <a:ea typeface="DejaVu Sans"/>
              </a:rPr>
              <a:t> a csv file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Arial"/>
                <a:ea typeface="DejaVu Sans"/>
              </a:rPr>
              <a:t>Output: </a:t>
            </a:r>
            <a:endParaRPr b="0" lang="en-US" sz="2000" spc="-1" strike="noStrike">
              <a:latin typeface="Arial"/>
            </a:endParaRPr>
          </a:p>
          <a:p>
            <a:pPr>
              <a:lnSpc>
                <a:spcPct val="100000"/>
              </a:lnSpc>
            </a:pPr>
            <a:r>
              <a:rPr b="0" lang="en-US" sz="2000" spc="-1" strike="noStrike">
                <a:solidFill>
                  <a:srgbClr val="000000"/>
                </a:solidFill>
                <a:latin typeface="Arial"/>
                <a:ea typeface="DejaVu Sans"/>
              </a:rPr>
              <a:t>a) boxplot</a:t>
            </a:r>
            <a:endParaRPr b="0" lang="en-US" sz="2000" spc="-1" strike="noStrike">
              <a:latin typeface="Arial"/>
            </a:endParaRPr>
          </a:p>
          <a:p>
            <a:pPr>
              <a:lnSpc>
                <a:spcPct val="100000"/>
              </a:lnSpc>
            </a:pPr>
            <a:r>
              <a:rPr b="0" lang="en-US" sz="2000" spc="-1" strike="noStrike">
                <a:solidFill>
                  <a:srgbClr val="000000"/>
                </a:solidFill>
                <a:latin typeface="Arial"/>
                <a:ea typeface="DejaVu Sans"/>
              </a:rPr>
              <a:t>b) means</a:t>
            </a:r>
            <a:endParaRPr b="0" lang="en-US" sz="2000" spc="-1" strike="noStrike">
              <a:latin typeface="Arial"/>
            </a:endParaRPr>
          </a:p>
          <a:p>
            <a:pPr>
              <a:lnSpc>
                <a:spcPct val="100000"/>
              </a:lnSpc>
            </a:pPr>
            <a:r>
              <a:rPr b="0" lang="en-US" sz="2000" spc="-1" strike="noStrike">
                <a:solidFill>
                  <a:srgbClr val="000000"/>
                </a:solidFill>
                <a:latin typeface="Arial"/>
                <a:ea typeface="DejaVu Sans"/>
              </a:rPr>
              <a:t>c) p-value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Arial"/>
                <a:ea typeface="DejaVu Sans"/>
              </a:rPr>
              <a:t>Steps:</a:t>
            </a:r>
            <a:endParaRPr b="0" lang="en-US" sz="2000" spc="-1" strike="noStrike">
              <a:latin typeface="Arial"/>
            </a:endParaRPr>
          </a:p>
          <a:p>
            <a:pPr>
              <a:lnSpc>
                <a:spcPct val="100000"/>
              </a:lnSpc>
            </a:pPr>
            <a:r>
              <a:rPr b="0" lang="en-US" sz="2000" spc="-1" strike="noStrike">
                <a:solidFill>
                  <a:srgbClr val="000000"/>
                </a:solidFill>
                <a:latin typeface="Arial"/>
                <a:ea typeface="DejaVu Sans"/>
              </a:rPr>
              <a:t>Load in data</a:t>
            </a:r>
            <a:endParaRPr b="0" lang="en-US" sz="2000" spc="-1" strike="noStrike">
              <a:latin typeface="Arial"/>
            </a:endParaRPr>
          </a:p>
          <a:p>
            <a:pPr>
              <a:lnSpc>
                <a:spcPct val="100000"/>
              </a:lnSpc>
            </a:pPr>
            <a:r>
              <a:rPr b="0" lang="en-US" sz="2000" spc="-1" strike="noStrike">
                <a:solidFill>
                  <a:srgbClr val="000000"/>
                </a:solidFill>
                <a:latin typeface="Arial"/>
                <a:ea typeface="DejaVu Sans"/>
              </a:rPr>
              <a:t>Calculate means</a:t>
            </a:r>
            <a:endParaRPr b="0" lang="en-US" sz="2000" spc="-1" strike="noStrike">
              <a:latin typeface="Arial"/>
            </a:endParaRPr>
          </a:p>
          <a:p>
            <a:pPr>
              <a:lnSpc>
                <a:spcPct val="100000"/>
              </a:lnSpc>
            </a:pPr>
            <a:r>
              <a:rPr b="0" lang="en-US" sz="2000" spc="-1" strike="noStrike">
                <a:solidFill>
                  <a:srgbClr val="000000"/>
                </a:solidFill>
                <a:latin typeface="Arial"/>
                <a:ea typeface="DejaVu Sans"/>
              </a:rPr>
              <a:t>Make plot</a:t>
            </a:r>
            <a:endParaRPr b="0" lang="en-US" sz="2000" spc="-1" strike="noStrike">
              <a:latin typeface="Arial"/>
            </a:endParaRPr>
          </a:p>
          <a:p>
            <a:pPr>
              <a:lnSpc>
                <a:spcPct val="100000"/>
              </a:lnSpc>
            </a:pPr>
            <a:r>
              <a:rPr b="0" lang="en-US" sz="2000" spc="-1" strike="noStrike">
                <a:solidFill>
                  <a:srgbClr val="000000"/>
                </a:solidFill>
                <a:latin typeface="Arial"/>
                <a:ea typeface="DejaVu Sans"/>
              </a:rPr>
              <a:t>Perform t-test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47"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48"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49" name="CustomShape 4"/>
          <p:cNvSpPr/>
          <p:nvPr/>
        </p:nvSpPr>
        <p:spPr>
          <a:xfrm>
            <a:off x="274320" y="2203200"/>
            <a:ext cx="397440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The roadmap</a:t>
            </a:r>
            <a:endParaRPr b="0" lang="en-US" sz="3200" spc="-1" strike="noStrike">
              <a:latin typeface="Arial"/>
            </a:endParaRPr>
          </a:p>
        </p:txBody>
      </p:sp>
      <p:sp>
        <p:nvSpPr>
          <p:cNvPr id="550" name="CustomShape 5"/>
          <p:cNvSpPr/>
          <p:nvPr/>
        </p:nvSpPr>
        <p:spPr>
          <a:xfrm>
            <a:off x="6309360" y="365760"/>
            <a:ext cx="5484240" cy="477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Why I recommend ‘programming’ on paper before getting started: </a:t>
            </a:r>
            <a:endParaRPr b="0" lang="en-US" sz="2200" spc="-1" strike="noStrike">
              <a:latin typeface="Arial"/>
            </a:endParaRPr>
          </a:p>
          <a:p>
            <a:pPr>
              <a:lnSpc>
                <a:spcPct val="100000"/>
              </a:lnSpc>
            </a:pP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It is cumbersome to hold all your ideas and concerns in your head until you come to the part in the program where you need them</a:t>
            </a:r>
            <a:br/>
            <a:r>
              <a:rPr b="0" lang="en-US" sz="2200" spc="-1" strike="noStrike">
                <a:solidFill>
                  <a:srgbClr val="000000"/>
                </a:solidFill>
                <a:latin typeface="Arial"/>
                <a:ea typeface="DejaVu Sans"/>
              </a:rPr>
              <a:t> </a:t>
            </a: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It is easy to get lost in technicalities and lose your overview </a:t>
            </a:r>
            <a:endParaRPr b="0" lang="en-US" sz="2200" spc="-1" strike="noStrike">
              <a:latin typeface="Arial"/>
            </a:endParaRPr>
          </a:p>
          <a:p>
            <a:pPr>
              <a:lnSpc>
                <a:spcPct val="100000"/>
              </a:lnSpc>
            </a:pP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It is easy to write confusing code that works once and then spend double the time when you need to re-run or check your analysis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52"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53"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54" name="CustomShape 4"/>
          <p:cNvSpPr/>
          <p:nvPr/>
        </p:nvSpPr>
        <p:spPr>
          <a:xfrm>
            <a:off x="274320" y="2203200"/>
            <a:ext cx="3974400" cy="10645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Work smarter, </a:t>
            </a:r>
            <a:endParaRPr b="0" lang="en-US" sz="3200" spc="-1" strike="noStrike">
              <a:latin typeface="Arial"/>
            </a:endParaRPr>
          </a:p>
          <a:p>
            <a:pPr algn="ctr">
              <a:lnSpc>
                <a:spcPct val="100000"/>
              </a:lnSpc>
              <a:tabLst>
                <a:tab algn="l" pos="0"/>
              </a:tabLst>
            </a:pPr>
            <a:r>
              <a:rPr b="1" i="1" lang="en-US" sz="3200" spc="-1" strike="noStrike">
                <a:solidFill>
                  <a:srgbClr val="ffffff"/>
                </a:solidFill>
                <a:latin typeface="Calibri"/>
                <a:ea typeface="Calibri"/>
              </a:rPr>
              <a:t>not harder</a:t>
            </a:r>
            <a:endParaRPr b="0" lang="en-US" sz="3200" spc="-1" strike="noStrike">
              <a:latin typeface="Arial"/>
            </a:endParaRPr>
          </a:p>
        </p:txBody>
      </p:sp>
      <p:sp>
        <p:nvSpPr>
          <p:cNvPr id="555" name="CustomShape 5"/>
          <p:cNvSpPr/>
          <p:nvPr/>
        </p:nvSpPr>
        <p:spPr>
          <a:xfrm>
            <a:off x="6309360" y="365760"/>
            <a:ext cx="5484240" cy="5349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Arial"/>
                <a:ea typeface="Noto Sans CJK SC"/>
              </a:rPr>
              <a:t>Use pre-existing libraries and functions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200" spc="-1" strike="noStrike">
                <a:solidFill>
                  <a:srgbClr val="000000"/>
                </a:solidFill>
                <a:latin typeface="Arial"/>
                <a:ea typeface="Noto Sans CJK SC"/>
              </a:rPr>
              <a:t>Unless you’re very hard core or your analysis is extremely specialized you will probably do something that someone, somewhere has done before.</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Noto Sans CJK SC"/>
              </a:rPr>
              <a:t>It is generally a good idea to use pre-existing libraries and functions/analyses where possible because they are:</a:t>
            </a:r>
            <a:endParaRPr b="0" lang="en-US" sz="2200" spc="-1" strike="noStrike">
              <a:latin typeface="Arial"/>
            </a:endParaRPr>
          </a:p>
          <a:p>
            <a:pPr>
              <a:lnSpc>
                <a:spcPct val="100000"/>
              </a:lnSpc>
            </a:pPr>
            <a:endParaRPr b="0" lang="en-US" sz="2200" spc="-1" strike="noStrike">
              <a:latin typeface="Arial"/>
            </a:endParaRPr>
          </a:p>
          <a:p>
            <a:pPr marL="216000" indent="-213840">
              <a:lnSpc>
                <a:spcPct val="115000"/>
              </a:lnSpc>
              <a:buClr>
                <a:srgbClr val="000000"/>
              </a:buClr>
              <a:buSzPct val="45000"/>
              <a:buFont typeface="Wingdings" charset="2"/>
              <a:buChar char=""/>
            </a:pPr>
            <a:r>
              <a:rPr b="0" lang="en-US" sz="2200" spc="-1" strike="noStrike">
                <a:solidFill>
                  <a:srgbClr val="000000"/>
                </a:solidFill>
                <a:latin typeface="Arial"/>
                <a:ea typeface="Noto Sans CJK SC"/>
              </a:rPr>
              <a:t>Tested</a:t>
            </a:r>
            <a:endParaRPr b="0" lang="en-US" sz="2200" spc="-1" strike="noStrike">
              <a:latin typeface="Arial"/>
            </a:endParaRPr>
          </a:p>
          <a:p>
            <a:pPr marL="216000" indent="-213840">
              <a:lnSpc>
                <a:spcPct val="115000"/>
              </a:lnSpc>
              <a:buClr>
                <a:srgbClr val="000000"/>
              </a:buClr>
              <a:buSzPct val="45000"/>
              <a:buFont typeface="Wingdings" charset="2"/>
              <a:buChar char=""/>
            </a:pPr>
            <a:r>
              <a:rPr b="0" lang="en-US" sz="2200" spc="-1" strike="noStrike">
                <a:solidFill>
                  <a:srgbClr val="000000"/>
                </a:solidFill>
                <a:latin typeface="Arial"/>
                <a:ea typeface="Noto Sans CJK SC"/>
              </a:rPr>
              <a:t>Optimized</a:t>
            </a:r>
            <a:endParaRPr b="0" lang="en-US" sz="2200" spc="-1" strike="noStrike">
              <a:latin typeface="Arial"/>
            </a:endParaRPr>
          </a:p>
          <a:p>
            <a:pPr marL="216000" indent="-213840">
              <a:lnSpc>
                <a:spcPct val="115000"/>
              </a:lnSpc>
              <a:buClr>
                <a:srgbClr val="000000"/>
              </a:buClr>
              <a:buSzPct val="45000"/>
              <a:buFont typeface="Wingdings" charset="2"/>
              <a:buChar char=""/>
            </a:pPr>
            <a:r>
              <a:rPr b="0" lang="en-US" sz="2200" spc="-1" strike="noStrike">
                <a:solidFill>
                  <a:srgbClr val="000000"/>
                </a:solidFill>
                <a:latin typeface="Arial"/>
                <a:ea typeface="Noto Sans CJK SC"/>
              </a:rPr>
              <a:t>Re-usable</a:t>
            </a:r>
            <a:endParaRPr b="0" lang="en-US" sz="2200" spc="-1" strike="noStrike">
              <a:latin typeface="Arial"/>
            </a:endParaRPr>
          </a:p>
          <a:p>
            <a:pPr marL="216000" indent="-213840">
              <a:lnSpc>
                <a:spcPct val="115000"/>
              </a:lnSpc>
              <a:buClr>
                <a:srgbClr val="000000"/>
              </a:buClr>
              <a:buSzPct val="45000"/>
              <a:buFont typeface="Wingdings" charset="2"/>
              <a:buChar char=""/>
            </a:pPr>
            <a:r>
              <a:rPr b="0" lang="en-US" sz="2200" spc="-1" strike="noStrike">
                <a:solidFill>
                  <a:srgbClr val="000000"/>
                </a:solidFill>
                <a:latin typeface="Arial"/>
                <a:ea typeface="Noto Sans CJK SC"/>
              </a:rPr>
              <a:t>Documented and easy to document (think workflow)</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57"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58"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59" name="CustomShape 4"/>
          <p:cNvSpPr/>
          <p:nvPr/>
        </p:nvSpPr>
        <p:spPr>
          <a:xfrm>
            <a:off x="274320" y="2203200"/>
            <a:ext cx="3974400" cy="10645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Work smarter, </a:t>
            </a:r>
            <a:endParaRPr b="0" lang="en-US" sz="3200" spc="-1" strike="noStrike">
              <a:latin typeface="Arial"/>
            </a:endParaRPr>
          </a:p>
          <a:p>
            <a:pPr algn="ctr">
              <a:lnSpc>
                <a:spcPct val="100000"/>
              </a:lnSpc>
              <a:tabLst>
                <a:tab algn="l" pos="0"/>
              </a:tabLst>
            </a:pPr>
            <a:r>
              <a:rPr b="1" i="1" lang="en-US" sz="3200" spc="-1" strike="noStrike">
                <a:solidFill>
                  <a:srgbClr val="ffffff"/>
                </a:solidFill>
                <a:latin typeface="Calibri"/>
                <a:ea typeface="Calibri"/>
              </a:rPr>
              <a:t>not harder</a:t>
            </a:r>
            <a:endParaRPr b="0" lang="en-US" sz="3200" spc="-1" strike="noStrike">
              <a:latin typeface="Arial"/>
            </a:endParaRPr>
          </a:p>
        </p:txBody>
      </p:sp>
      <p:sp>
        <p:nvSpPr>
          <p:cNvPr id="560" name="CustomShape 5"/>
          <p:cNvSpPr/>
          <p:nvPr/>
        </p:nvSpPr>
        <p:spPr>
          <a:xfrm>
            <a:off x="6309360" y="365760"/>
            <a:ext cx="5484240" cy="511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000000"/>
                </a:solidFill>
                <a:latin typeface="Arial"/>
                <a:ea typeface="DejaVu Sans"/>
              </a:rPr>
              <a:t>Keep it DRY:</a:t>
            </a:r>
            <a:endParaRPr b="0" lang="en-US" sz="2400" spc="-1" strike="noStrike">
              <a:latin typeface="Arial"/>
            </a:endParaRPr>
          </a:p>
          <a:p>
            <a:pPr>
              <a:lnSpc>
                <a:spcPct val="100000"/>
              </a:lnSpc>
            </a:pPr>
            <a:r>
              <a:rPr b="0" lang="en-US" sz="2200" spc="-1" strike="noStrike">
                <a:solidFill>
                  <a:srgbClr val="000000"/>
                </a:solidFill>
                <a:latin typeface="Arial"/>
                <a:ea typeface="DejaVu Sans"/>
              </a:rPr>
              <a:t>Don’t Repeat Yourself</a:t>
            </a:r>
            <a:endParaRPr b="0" lang="en-US" sz="2200" spc="-1" strike="noStrike">
              <a:latin typeface="Arial"/>
            </a:endParaRPr>
          </a:p>
          <a:p>
            <a:pPr>
              <a:lnSpc>
                <a:spcPct val="100000"/>
              </a:lnSpc>
            </a:pP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simply put: do not repeat the same piece of code over and over </a:t>
            </a:r>
            <a:br/>
            <a:r>
              <a:rPr b="0" lang="en-US" sz="2200" spc="-1" strike="noStrike">
                <a:solidFill>
                  <a:srgbClr val="000000"/>
                </a:solidFill>
                <a:latin typeface="Arial"/>
                <a:ea typeface="DejaVu Sans"/>
              </a:rPr>
              <a:t> </a:t>
            </a: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because errors can happen, can forget to change one of the repeating sections</a:t>
            </a:r>
            <a:br/>
            <a:r>
              <a:rPr b="0" lang="en-US" sz="2200" spc="-1" strike="noStrike">
                <a:solidFill>
                  <a:srgbClr val="000000"/>
                </a:solidFill>
                <a:latin typeface="Arial"/>
                <a:ea typeface="DejaVu Sans"/>
              </a:rPr>
              <a:t> </a:t>
            </a: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Instead use loops to repeat actions</a:t>
            </a:r>
            <a:br/>
            <a:r>
              <a:rPr b="0" lang="en-US" sz="2200" spc="-1" strike="noStrike">
                <a:solidFill>
                  <a:srgbClr val="000000"/>
                </a:solidFill>
                <a:latin typeface="Arial"/>
                <a:ea typeface="DejaVu Sans"/>
              </a:rPr>
              <a:t> </a:t>
            </a:r>
            <a:endParaRPr b="0" lang="en-US" sz="2200" spc="-1" strike="noStrike">
              <a:latin typeface="Arial"/>
            </a:endParaRPr>
          </a:p>
          <a:p>
            <a:pPr marL="216000" indent="-213840">
              <a:lnSpc>
                <a:spcPct val="100000"/>
              </a:lnSpc>
              <a:buClr>
                <a:srgbClr val="000000"/>
              </a:buClr>
              <a:buSzPct val="45000"/>
              <a:buFont typeface="Wingdings" charset="2"/>
              <a:buChar char=""/>
            </a:pPr>
            <a:r>
              <a:rPr b="0" lang="en-US" sz="2200" spc="-1" strike="noStrike">
                <a:solidFill>
                  <a:srgbClr val="000000"/>
                </a:solidFill>
                <a:latin typeface="Arial"/>
                <a:ea typeface="DejaVu Sans"/>
              </a:rPr>
              <a:t>for complex actions you can write a function and call that function several times</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flipV="1">
            <a:off x="360" y="-3960"/>
            <a:ext cx="548388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562" name="CustomShape 2"/>
          <p:cNvSpPr/>
          <p:nvPr/>
        </p:nvSpPr>
        <p:spPr>
          <a:xfrm flipV="1">
            <a:off x="360" y="-3960"/>
            <a:ext cx="520956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563" name="CustomShape 3"/>
          <p:cNvSpPr/>
          <p:nvPr/>
        </p:nvSpPr>
        <p:spPr>
          <a:xfrm>
            <a:off x="182880" y="442800"/>
            <a:ext cx="3926880" cy="147528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000" spc="-1" strike="noStrike">
                <a:solidFill>
                  <a:srgbClr val="ffffff"/>
                </a:solidFill>
                <a:latin typeface="Calibri Light"/>
                <a:ea typeface="Calibri Light"/>
              </a:rPr>
              <a:t>Strategy for Programming</a:t>
            </a:r>
            <a:endParaRPr b="0" lang="en-US" sz="4000" spc="-1" strike="noStrike">
              <a:latin typeface="Arial"/>
            </a:endParaRPr>
          </a:p>
        </p:txBody>
      </p:sp>
      <p:sp>
        <p:nvSpPr>
          <p:cNvPr id="564" name="CustomShape 4"/>
          <p:cNvSpPr/>
          <p:nvPr/>
        </p:nvSpPr>
        <p:spPr>
          <a:xfrm>
            <a:off x="360" y="2203200"/>
            <a:ext cx="3655080" cy="5770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1" i="1" lang="en-US" sz="3200" spc="-1" strike="noStrike">
                <a:solidFill>
                  <a:srgbClr val="ffffff"/>
                </a:solidFill>
                <a:latin typeface="Calibri"/>
                <a:ea typeface="Calibri"/>
              </a:rPr>
              <a:t>Test, test, test</a:t>
            </a:r>
            <a:endParaRPr b="0" lang="en-US" sz="3200" spc="-1" strike="noStrike">
              <a:latin typeface="Arial"/>
            </a:endParaRPr>
          </a:p>
        </p:txBody>
      </p:sp>
      <p:sp>
        <p:nvSpPr>
          <p:cNvPr id="565" name="CustomShape 5"/>
          <p:cNvSpPr/>
          <p:nvPr/>
        </p:nvSpPr>
        <p:spPr>
          <a:xfrm>
            <a:off x="5577840" y="198360"/>
            <a:ext cx="5484240" cy="4462920"/>
          </a:xfrm>
          <a:prstGeom prst="rect">
            <a:avLst/>
          </a:prstGeom>
          <a:noFill/>
          <a:ln>
            <a:noFill/>
          </a:ln>
        </p:spPr>
        <p:style>
          <a:lnRef idx="0"/>
          <a:fillRef idx="0"/>
          <a:effectRef idx="0"/>
          <a:fontRef idx="minor"/>
        </p:style>
        <p:txBody>
          <a:bodyPr lIns="90000" rIns="90000" tIns="45000" bIns="45000">
            <a:noAutofit/>
          </a:bodyPr>
          <a:p>
            <a:pPr>
              <a:lnSpc>
                <a:spcPct val="150000"/>
              </a:lnSpc>
            </a:pPr>
            <a:r>
              <a:rPr b="0" i="1" lang="en-US" sz="2400" spc="-1" strike="noStrike">
                <a:solidFill>
                  <a:srgbClr val="000000"/>
                </a:solidFill>
                <a:latin typeface="Arial"/>
                <a:ea typeface="DejaVu Sans"/>
              </a:rPr>
              <a:t>Trust is good, checking is better</a:t>
            </a:r>
            <a:endParaRPr b="0" lang="en-US" sz="2400" spc="-1" strike="noStrike">
              <a:latin typeface="Arial"/>
            </a:endParaRPr>
          </a:p>
          <a:p>
            <a:pPr>
              <a:lnSpc>
                <a:spcPct val="100000"/>
              </a:lnSpc>
            </a:pPr>
            <a:r>
              <a:rPr b="0" lang="en-US" sz="2200" spc="-1" strike="noStrike">
                <a:solidFill>
                  <a:srgbClr val="000000"/>
                </a:solidFill>
                <a:latin typeface="Arial"/>
                <a:ea typeface="DejaVu Sans"/>
              </a:rPr>
              <a:t>	</a:t>
            </a:r>
            <a:r>
              <a:rPr b="0" lang="en-US" sz="1400" spc="-1" strike="noStrike">
                <a:solidFill>
                  <a:srgbClr val="000000"/>
                </a:solidFill>
                <a:latin typeface="Arial"/>
                <a:ea typeface="DejaVu Sans"/>
              </a:rPr>
              <a:t>- allegedly V. I. Lenin, now popular</a:t>
            </a:r>
            <a:b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saying in countries that use the </a:t>
            </a:r>
            <a:b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Deutsche Industrie Norm </a:t>
            </a:r>
            <a:endParaRPr b="0" lang="en-US" sz="1400" spc="-1" strike="noStrike">
              <a:latin typeface="Arial"/>
            </a:endParaRPr>
          </a:p>
        </p:txBody>
      </p:sp>
      <p:pic>
        <p:nvPicPr>
          <p:cNvPr id="566" name="" descr=""/>
          <p:cNvPicPr/>
          <p:nvPr/>
        </p:nvPicPr>
        <p:blipFill>
          <a:blip r:embed="rId1"/>
          <a:stretch/>
        </p:blipFill>
        <p:spPr>
          <a:xfrm>
            <a:off x="10326240" y="439920"/>
            <a:ext cx="1650240" cy="1935360"/>
          </a:xfrm>
          <a:prstGeom prst="rect">
            <a:avLst/>
          </a:prstGeom>
          <a:ln>
            <a:noFill/>
          </a:ln>
        </p:spPr>
      </p:pic>
      <p:sp>
        <p:nvSpPr>
          <p:cNvPr id="567" name="CustomShape 6"/>
          <p:cNvSpPr/>
          <p:nvPr/>
        </p:nvSpPr>
        <p:spPr>
          <a:xfrm>
            <a:off x="4754880" y="1753200"/>
            <a:ext cx="6764400" cy="54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Arial"/>
                <a:ea typeface="DejaVu Sans"/>
              </a:rPr>
              <a:t>Things to think about:</a:t>
            </a:r>
            <a:endParaRPr b="0" lang="en-US" sz="2000" spc="-1" strike="noStrike">
              <a:latin typeface="Arial"/>
            </a:endParaRPr>
          </a:p>
          <a:p>
            <a:pPr>
              <a:lnSpc>
                <a:spcPct val="100000"/>
              </a:lnSpc>
            </a:pPr>
            <a:endParaRPr b="0" lang="en-US" sz="2000" spc="-1" strike="noStrike">
              <a:latin typeface="Arial"/>
            </a:endParaRPr>
          </a:p>
          <a:p>
            <a:pPr marL="216000" indent="-213840">
              <a:lnSpc>
                <a:spcPct val="100000"/>
              </a:lnSpc>
              <a:buClr>
                <a:srgbClr val="000000"/>
              </a:buClr>
              <a:buSzPct val="45000"/>
              <a:buFont typeface="Wingdings" charset="2"/>
              <a:buChar char=""/>
            </a:pPr>
            <a:r>
              <a:rPr b="0" lang="en-US" sz="1800" spc="-1" strike="noStrike">
                <a:solidFill>
                  <a:srgbClr val="000000"/>
                </a:solidFill>
                <a:latin typeface="Arial"/>
                <a:ea typeface="DejaVu Sans"/>
              </a:rPr>
              <a:t>Is your input what you think it is? </a:t>
            </a:r>
            <a:br/>
            <a:r>
              <a:rPr b="0" lang="en-US" sz="1600" spc="-1" strike="noStrike">
                <a:solidFill>
                  <a:srgbClr val="000000"/>
                </a:solidFill>
                <a:latin typeface="Arial"/>
                <a:ea typeface="DejaVu Sans"/>
              </a:rPr>
              <a:t>Are there missing or unexpected values, i.e. does anyone have a heart rate of ‘Yes’?</a:t>
            </a:r>
            <a:br/>
            <a:r>
              <a:rPr b="0" lang="en-US" sz="2000" spc="-1" strike="noStrike">
                <a:solidFill>
                  <a:srgbClr val="000000"/>
                </a:solidFill>
                <a:latin typeface="Arial"/>
                <a:ea typeface="DejaVu Sans"/>
              </a:rPr>
              <a:t> </a:t>
            </a:r>
            <a:endParaRPr b="0" lang="en-US" sz="2000" spc="-1" strike="noStrike">
              <a:latin typeface="Arial"/>
            </a:endParaRPr>
          </a:p>
          <a:p>
            <a:pPr marL="216000" indent="-21384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Is your output correct? </a:t>
            </a:r>
            <a:br/>
            <a:r>
              <a:rPr b="0" lang="en-US" sz="1600" spc="-1" strike="noStrike">
                <a:solidFill>
                  <a:srgbClr val="000000"/>
                </a:solidFill>
                <a:latin typeface="Arial"/>
                <a:ea typeface="Noto Sans CJK SC"/>
              </a:rPr>
              <a:t>This can be difficult to verify, after all that’s why you made the program. You can i.e. use a test set where you know or have checked by hand what the result should be  </a:t>
            </a:r>
            <a:br/>
            <a:r>
              <a:rPr b="0" lang="en-US" sz="1800" spc="-1" strike="noStrike">
                <a:solidFill>
                  <a:srgbClr val="000000"/>
                </a:solidFill>
                <a:latin typeface="Arial"/>
                <a:ea typeface="Noto Sans CJK SC"/>
              </a:rPr>
              <a:t> </a:t>
            </a:r>
            <a:endParaRPr b="0" lang="en-US" sz="1800" spc="-1" strike="noStrike">
              <a:latin typeface="Arial"/>
            </a:endParaRPr>
          </a:p>
          <a:p>
            <a:pPr marL="216000" indent="-21384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Overall: Does your program do what you think it does?</a:t>
            </a:r>
            <a:br/>
            <a:r>
              <a:rPr b="0" lang="en-US" sz="1800" spc="-1" strike="noStrike">
                <a:solidFill>
                  <a:srgbClr val="000000"/>
                </a:solidFill>
                <a:latin typeface="Arial"/>
                <a:ea typeface="Noto Sans CJK SC"/>
              </a:rPr>
              <a:t> </a:t>
            </a:r>
            <a:endParaRPr b="0" lang="en-US" sz="1800" spc="-1" strike="noStrike">
              <a:latin typeface="Arial"/>
            </a:endParaRPr>
          </a:p>
          <a:p>
            <a:pPr marL="216000" indent="-21384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What about edge cases?</a:t>
            </a:r>
            <a:br/>
            <a:r>
              <a:rPr b="0" lang="en-US" sz="1800" spc="-1" strike="noStrike">
                <a:solidFill>
                  <a:srgbClr val="000000"/>
                </a:solidFill>
                <a:latin typeface="Arial"/>
                <a:ea typeface="Noto Sans CJK SC"/>
              </a:rPr>
              <a:t> </a:t>
            </a:r>
            <a:endParaRPr b="0" lang="en-US" sz="1800" spc="-1" strike="noStrike">
              <a:latin typeface="Arial"/>
            </a:endParaRPr>
          </a:p>
          <a:p>
            <a:pPr marL="216000" indent="-21384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What kind of situation could cause your program to malfunction and how can you check for that?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800640" y="484560"/>
            <a:ext cx="705024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Center for Health Data Science</a:t>
            </a:r>
            <a:endParaRPr b="0" lang="en-US" sz="4400" spc="-1" strike="noStrike">
              <a:latin typeface="Arial"/>
            </a:endParaRPr>
          </a:p>
        </p:txBody>
      </p:sp>
      <p:sp>
        <p:nvSpPr>
          <p:cNvPr id="288" name="CustomShape 2"/>
          <p:cNvSpPr/>
          <p:nvPr/>
        </p:nvSpPr>
        <p:spPr>
          <a:xfrm>
            <a:off x="911520" y="2184120"/>
            <a:ext cx="5267520" cy="3177720"/>
          </a:xfrm>
          <a:prstGeom prst="rect">
            <a:avLst/>
          </a:prstGeom>
          <a:noFill/>
          <a:ln w="12600">
            <a:noFill/>
          </a:ln>
        </p:spPr>
        <p:style>
          <a:lnRef idx="0"/>
          <a:fillRef idx="0"/>
          <a:effectRef idx="0"/>
          <a:fontRef idx="minor"/>
        </p:style>
        <p:txBody>
          <a:bodyPr lIns="45720" rIns="45720" tIns="45000" bIns="45000">
            <a:noAutofit/>
          </a:bodyPr>
          <a:p>
            <a:pPr marL="219600" indent="-215640">
              <a:lnSpc>
                <a:spcPct val="90000"/>
              </a:lnSpc>
              <a:spcBef>
                <a:spcPts val="901"/>
              </a:spcBef>
              <a:buClr>
                <a:srgbClr val="ffffff"/>
              </a:buClr>
              <a:buFont typeface="Arial"/>
              <a:buChar char="•"/>
            </a:pPr>
            <a:r>
              <a:rPr b="1" lang="en-US" sz="2690" spc="-1" strike="noStrike">
                <a:solidFill>
                  <a:srgbClr val="ffffff"/>
                </a:solidFill>
                <a:latin typeface="Calibri"/>
                <a:ea typeface="Calibri"/>
              </a:rPr>
              <a:t>Courses: </a:t>
            </a:r>
            <a:endParaRPr b="0" lang="en-US" sz="269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Excel to R (June 15</a:t>
            </a:r>
            <a:r>
              <a:rPr b="0" lang="en-US" sz="2308" spc="-1" strike="noStrike" baseline="14000000">
                <a:solidFill>
                  <a:srgbClr val="ffffff"/>
                </a:solidFill>
                <a:latin typeface="Calibri"/>
                <a:ea typeface="Calibri"/>
              </a:rPr>
              <a:t>th</a:t>
            </a:r>
            <a:r>
              <a:rPr b="0" lang="en-US" sz="2310" spc="-1" strike="noStrike">
                <a:solidFill>
                  <a:srgbClr val="ffffff"/>
                </a:solidFill>
                <a:latin typeface="Calibri"/>
                <a:ea typeface="Calibri"/>
              </a:rPr>
              <a:t> &amp; 16</a:t>
            </a:r>
            <a:r>
              <a:rPr b="0" lang="en-US" sz="2308" spc="-1" strike="noStrike" baseline="14000000">
                <a:solidFill>
                  <a:srgbClr val="ffffff"/>
                </a:solidFill>
                <a:latin typeface="Calibri"/>
                <a:ea typeface="Calibri"/>
              </a:rPr>
              <a:t>th</a:t>
            </a:r>
            <a:r>
              <a:rPr b="0" lang="en-US" sz="2310" spc="-1" strike="noStrike">
                <a:solidFill>
                  <a:srgbClr val="ffffff"/>
                </a:solidFill>
                <a:latin typeface="Calibri"/>
                <a:ea typeface="Calibri"/>
              </a:rPr>
              <a:t>)</a:t>
            </a:r>
            <a:endParaRPr b="0" lang="en-US" sz="231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Computerome user workshop </a:t>
            </a:r>
            <a:br/>
            <a:r>
              <a:rPr b="0" lang="en-US" sz="2310" spc="-1" strike="noStrike">
                <a:solidFill>
                  <a:srgbClr val="ffffff"/>
                </a:solidFill>
                <a:latin typeface="Calibri"/>
                <a:ea typeface="Calibri"/>
              </a:rPr>
              <a:t>(May 6</a:t>
            </a:r>
            <a:r>
              <a:rPr b="0" lang="en-US" sz="2308" spc="-1" strike="noStrike" baseline="14000000">
                <a:solidFill>
                  <a:srgbClr val="ffffff"/>
                </a:solidFill>
                <a:latin typeface="Calibri"/>
                <a:ea typeface="Calibri"/>
              </a:rPr>
              <a:t>th</a:t>
            </a:r>
            <a:r>
              <a:rPr b="0" lang="en-US" sz="2310" spc="-1" strike="noStrike">
                <a:solidFill>
                  <a:srgbClr val="ffffff"/>
                </a:solidFill>
                <a:latin typeface="Calibri"/>
                <a:ea typeface="Calibri"/>
              </a:rPr>
              <a:t> )</a:t>
            </a:r>
            <a:endParaRPr b="0" lang="en-US" sz="2310" spc="-1" strike="noStrike">
              <a:latin typeface="Arial"/>
            </a:endParaRPr>
          </a:p>
          <a:p>
            <a:pPr lvl="1" marL="658440" indent="-215640">
              <a:lnSpc>
                <a:spcPct val="90000"/>
              </a:lnSpc>
              <a:spcBef>
                <a:spcPts val="400"/>
              </a:spcBef>
              <a:buClr>
                <a:srgbClr val="ffffff"/>
              </a:buClr>
              <a:buFont typeface="Arial"/>
              <a:buChar char="•"/>
            </a:pPr>
            <a:r>
              <a:rPr b="0" lang="en-US" sz="2310" spc="-1" strike="noStrike">
                <a:solidFill>
                  <a:srgbClr val="ffffff"/>
                </a:solidFill>
                <a:latin typeface="Calibri"/>
                <a:ea typeface="Calibri"/>
              </a:rPr>
              <a:t>Git and Github workshop (date tbd)</a:t>
            </a:r>
            <a:endParaRPr b="0" lang="en-US" sz="2310" spc="-1" strike="noStrike">
              <a:latin typeface="Arial"/>
            </a:endParaRPr>
          </a:p>
          <a:p>
            <a:pPr>
              <a:lnSpc>
                <a:spcPct val="90000"/>
              </a:lnSpc>
              <a:spcBef>
                <a:spcPts val="400"/>
              </a:spcBef>
            </a:pPr>
            <a:endParaRPr b="0" lang="en-US" sz="2310" spc="-1" strike="noStrike">
              <a:latin typeface="Arial"/>
            </a:endParaRPr>
          </a:p>
          <a:p>
            <a:pPr>
              <a:lnSpc>
                <a:spcPct val="100000"/>
              </a:lnSpc>
            </a:pPr>
            <a:endParaRPr b="0" lang="en-US" sz="2310" spc="-1" strike="noStrike">
              <a:latin typeface="Arial"/>
            </a:endParaRPr>
          </a:p>
          <a:p>
            <a:pPr>
              <a:lnSpc>
                <a:spcPct val="90000"/>
              </a:lnSpc>
              <a:spcBef>
                <a:spcPts val="901"/>
              </a:spcBef>
            </a:pPr>
            <a:endParaRPr b="0" lang="en-US" sz="2310" spc="-1" strike="noStrike">
              <a:latin typeface="Arial"/>
            </a:endParaRPr>
          </a:p>
        </p:txBody>
      </p:sp>
      <p:sp>
        <p:nvSpPr>
          <p:cNvPr id="289" name="CustomShape 3"/>
          <p:cNvSpPr/>
          <p:nvPr/>
        </p:nvSpPr>
        <p:spPr>
          <a:xfrm>
            <a:off x="548280" y="6217920"/>
            <a:ext cx="2166480" cy="36396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1800" spc="-1" strike="noStrike" u="sng">
                <a:solidFill>
                  <a:srgbClr val="adcdea"/>
                </a:solidFill>
                <a:uFillTx/>
                <a:latin typeface="Calibri"/>
                <a:ea typeface="Calibri"/>
              </a:rPr>
              <a:t>https://heads.ku.dk/</a:t>
            </a:r>
            <a:endParaRPr b="0" lang="en-US" sz="1800" spc="-1" strike="noStrike">
              <a:latin typeface="Arial"/>
            </a:endParaRPr>
          </a:p>
        </p:txBody>
      </p:sp>
      <p:grpSp>
        <p:nvGrpSpPr>
          <p:cNvPr id="290" name="Group 4"/>
          <p:cNvGrpSpPr/>
          <p:nvPr/>
        </p:nvGrpSpPr>
        <p:grpSpPr>
          <a:xfrm>
            <a:off x="7994520" y="2012040"/>
            <a:ext cx="4362840" cy="4853880"/>
            <a:chOff x="7994520" y="2012040"/>
            <a:chExt cx="4362840" cy="4853880"/>
          </a:xfrm>
        </p:grpSpPr>
        <p:sp>
          <p:nvSpPr>
            <p:cNvPr id="291" name="CustomShape 5"/>
            <p:cNvSpPr/>
            <p:nvPr/>
          </p:nvSpPr>
          <p:spPr>
            <a:xfrm flipH="1">
              <a:off x="7994160" y="2012040"/>
              <a:ext cx="4234680" cy="4853880"/>
            </a:xfrm>
            <a:custGeom>
              <a:avLst/>
              <a:gdLst/>
              <a:ahLst/>
              <a:rect l="l" t="t" r="r" b="b"/>
              <a:pathLst>
                <a:path w="21600" h="21600">
                  <a:moveTo>
                    <a:pt x="8588" y="0"/>
                  </a:moveTo>
                  <a:cubicBezTo>
                    <a:pt x="15775" y="0"/>
                    <a:pt x="21600" y="5084"/>
                    <a:pt x="21600" y="11356"/>
                  </a:cubicBezTo>
                  <a:cubicBezTo>
                    <a:pt x="21600" y="15668"/>
                    <a:pt x="18847" y="19418"/>
                    <a:pt x="14791" y="21341"/>
                  </a:cubicBezTo>
                  <a:lnTo>
                    <a:pt x="14174" y="21600"/>
                  </a:lnTo>
                  <a:lnTo>
                    <a:pt x="3002" y="21600"/>
                  </a:lnTo>
                  <a:lnTo>
                    <a:pt x="2386" y="21341"/>
                  </a:lnTo>
                  <a:cubicBezTo>
                    <a:pt x="1649" y="20991"/>
                    <a:pt x="954" y="20581"/>
                    <a:pt x="312" y="20118"/>
                  </a:cubicBezTo>
                  <a:lnTo>
                    <a:pt x="0" y="19871"/>
                  </a:lnTo>
                  <a:lnTo>
                    <a:pt x="0" y="2840"/>
                  </a:lnTo>
                  <a:lnTo>
                    <a:pt x="312" y="2593"/>
                  </a:lnTo>
                  <a:cubicBezTo>
                    <a:pt x="2561" y="973"/>
                    <a:pt x="5445" y="0"/>
                    <a:pt x="8588" y="0"/>
                  </a:cubicBezTo>
                  <a:close/>
                </a:path>
              </a:pathLst>
            </a:custGeom>
            <a:solidFill>
              <a:srgbClr val="ffffff">
                <a:alpha val="80000"/>
              </a:srgbClr>
            </a:solidFill>
            <a:ln w="12600">
              <a:noFill/>
            </a:ln>
          </p:spPr>
          <p:style>
            <a:lnRef idx="0"/>
            <a:fillRef idx="0"/>
            <a:effectRef idx="0"/>
            <a:fontRef idx="minor"/>
          </p:style>
        </p:sp>
        <p:sp>
          <p:nvSpPr>
            <p:cNvPr id="292" name="CustomShape 6"/>
            <p:cNvSpPr/>
            <p:nvPr/>
          </p:nvSpPr>
          <p:spPr>
            <a:xfrm>
              <a:off x="8137080" y="2150640"/>
              <a:ext cx="4095720" cy="4714920"/>
            </a:xfrm>
            <a:custGeom>
              <a:avLst/>
              <a:gdLst/>
              <a:ahLst/>
              <a:rect l="l" t="t" r="r" b="b"/>
              <a:pathLst>
                <a:path w="21600" h="21600">
                  <a:moveTo>
                    <a:pt x="12721" y="0"/>
                  </a:moveTo>
                  <a:cubicBezTo>
                    <a:pt x="15794" y="0"/>
                    <a:pt x="18613" y="947"/>
                    <a:pt x="20812" y="2524"/>
                  </a:cubicBezTo>
                  <a:lnTo>
                    <a:pt x="21600" y="3146"/>
                  </a:lnTo>
                  <a:lnTo>
                    <a:pt x="21600" y="18962"/>
                  </a:lnTo>
                  <a:lnTo>
                    <a:pt x="20812" y="19584"/>
                  </a:lnTo>
                  <a:cubicBezTo>
                    <a:pt x="19870" y="20260"/>
                    <a:pt x="18814" y="20821"/>
                    <a:pt x="17672" y="21240"/>
                  </a:cubicBezTo>
                  <a:lnTo>
                    <a:pt x="16541" y="21600"/>
                  </a:lnTo>
                  <a:lnTo>
                    <a:pt x="8901" y="21600"/>
                  </a:lnTo>
                  <a:lnTo>
                    <a:pt x="7769" y="21240"/>
                  </a:lnTo>
                  <a:cubicBezTo>
                    <a:pt x="3204" y="19562"/>
                    <a:pt x="0" y="15633"/>
                    <a:pt x="0" y="11054"/>
                  </a:cubicBezTo>
                  <a:cubicBezTo>
                    <a:pt x="0" y="4949"/>
                    <a:pt x="5695" y="0"/>
                    <a:pt x="12721" y="0"/>
                  </a:cubicBezTo>
                  <a:close/>
                </a:path>
              </a:pathLst>
            </a:custGeom>
            <a:solidFill>
              <a:srgbClr val="ffffff"/>
            </a:solidFill>
            <a:ln w="12600">
              <a:noFill/>
            </a:ln>
          </p:spPr>
          <p:style>
            <a:lnRef idx="0"/>
            <a:fillRef idx="0"/>
            <a:effectRef idx="0"/>
            <a:fontRef idx="minor"/>
          </p:style>
        </p:sp>
        <p:pic>
          <p:nvPicPr>
            <p:cNvPr id="293" name="Graphic 6_0" descr="Graphic 6"/>
            <p:cNvPicPr/>
            <p:nvPr/>
          </p:nvPicPr>
          <p:blipFill>
            <a:blip r:embed="rId1"/>
            <a:stretch/>
          </p:blipFill>
          <p:spPr>
            <a:xfrm>
              <a:off x="10510200" y="2387880"/>
              <a:ext cx="1286280" cy="1286640"/>
            </a:xfrm>
            <a:prstGeom prst="rect">
              <a:avLst/>
            </a:prstGeom>
            <a:ln w="12600">
              <a:noFill/>
            </a:ln>
          </p:spPr>
        </p:pic>
        <p:pic>
          <p:nvPicPr>
            <p:cNvPr id="294" name="Graphic 13_0" descr="Graphic 13"/>
            <p:cNvPicPr/>
            <p:nvPr/>
          </p:nvPicPr>
          <p:blipFill>
            <a:blip r:embed="rId2"/>
            <a:stretch/>
          </p:blipFill>
          <p:spPr>
            <a:xfrm>
              <a:off x="8655120" y="3808440"/>
              <a:ext cx="2032200" cy="2032920"/>
            </a:xfrm>
            <a:prstGeom prst="rect">
              <a:avLst/>
            </a:prstGeom>
            <a:ln w="12600">
              <a:noFill/>
            </a:ln>
          </p:spPr>
        </p:pic>
        <p:pic>
          <p:nvPicPr>
            <p:cNvPr id="295" name="Graphic 15_0" descr="Graphic 15"/>
            <p:cNvPicPr/>
            <p:nvPr/>
          </p:nvPicPr>
          <p:blipFill>
            <a:blip r:embed="rId3"/>
            <a:stretch/>
          </p:blipFill>
          <p:spPr>
            <a:xfrm>
              <a:off x="9201240" y="5661720"/>
              <a:ext cx="1152000" cy="1152360"/>
            </a:xfrm>
            <a:prstGeom prst="rect">
              <a:avLst/>
            </a:prstGeom>
            <a:ln w="12600">
              <a:noFill/>
            </a:ln>
          </p:spPr>
        </p:pic>
        <p:pic>
          <p:nvPicPr>
            <p:cNvPr id="296" name="Graphic 17_0" descr="Graphic 17"/>
            <p:cNvPicPr/>
            <p:nvPr/>
          </p:nvPicPr>
          <p:blipFill>
            <a:blip r:embed="rId4"/>
            <a:stretch/>
          </p:blipFill>
          <p:spPr>
            <a:xfrm>
              <a:off x="10329840" y="5690160"/>
              <a:ext cx="1011600" cy="1011600"/>
            </a:xfrm>
            <a:prstGeom prst="rect">
              <a:avLst/>
            </a:prstGeom>
            <a:ln w="12600">
              <a:noFill/>
            </a:ln>
          </p:spPr>
        </p:pic>
        <p:pic>
          <p:nvPicPr>
            <p:cNvPr id="297" name="Graphic 19_0" descr="Graphic 19"/>
            <p:cNvPicPr/>
            <p:nvPr/>
          </p:nvPicPr>
          <p:blipFill>
            <a:blip r:embed="rId5"/>
            <a:stretch/>
          </p:blipFill>
          <p:spPr>
            <a:xfrm>
              <a:off x="10929600" y="4924440"/>
              <a:ext cx="1152000" cy="1152360"/>
            </a:xfrm>
            <a:prstGeom prst="rect">
              <a:avLst/>
            </a:prstGeom>
            <a:ln w="12600">
              <a:noFill/>
            </a:ln>
          </p:spPr>
        </p:pic>
        <p:pic>
          <p:nvPicPr>
            <p:cNvPr id="298" name="Graphic 21_0" descr="Graphic 21"/>
            <p:cNvPicPr/>
            <p:nvPr/>
          </p:nvPicPr>
          <p:blipFill>
            <a:blip r:embed="rId6"/>
            <a:stretch/>
          </p:blipFill>
          <p:spPr>
            <a:xfrm>
              <a:off x="8499960" y="3089880"/>
              <a:ext cx="925920" cy="926280"/>
            </a:xfrm>
            <a:prstGeom prst="rect">
              <a:avLst/>
            </a:prstGeom>
            <a:ln w="12600">
              <a:noFill/>
            </a:ln>
          </p:spPr>
        </p:pic>
        <p:pic>
          <p:nvPicPr>
            <p:cNvPr id="299" name="Graphic 23_0" descr="Graphic 23"/>
            <p:cNvPicPr/>
            <p:nvPr/>
          </p:nvPicPr>
          <p:blipFill>
            <a:blip r:embed="rId7"/>
            <a:stretch/>
          </p:blipFill>
          <p:spPr>
            <a:xfrm>
              <a:off x="9487440" y="2386080"/>
              <a:ext cx="925920" cy="926280"/>
            </a:xfrm>
            <a:prstGeom prst="rect">
              <a:avLst/>
            </a:prstGeom>
            <a:ln w="12600">
              <a:noFill/>
            </a:ln>
          </p:spPr>
        </p:pic>
        <p:pic>
          <p:nvPicPr>
            <p:cNvPr id="300" name="Graphic 25_0" descr="Graphic 25"/>
            <p:cNvPicPr/>
            <p:nvPr/>
          </p:nvPicPr>
          <p:blipFill>
            <a:blip r:embed="rId8"/>
            <a:stretch/>
          </p:blipFill>
          <p:spPr>
            <a:xfrm>
              <a:off x="10424520" y="3998880"/>
              <a:ext cx="991440" cy="991800"/>
            </a:xfrm>
            <a:prstGeom prst="rect">
              <a:avLst/>
            </a:prstGeom>
            <a:ln w="12600">
              <a:noFill/>
            </a:ln>
          </p:spPr>
        </p:pic>
        <p:pic>
          <p:nvPicPr>
            <p:cNvPr id="301" name="Graphic 27_0" descr="Graphic 27"/>
            <p:cNvPicPr/>
            <p:nvPr/>
          </p:nvPicPr>
          <p:blipFill>
            <a:blip r:embed="rId9"/>
            <a:stretch/>
          </p:blipFill>
          <p:spPr>
            <a:xfrm>
              <a:off x="11316240" y="3759840"/>
              <a:ext cx="1041120" cy="1041480"/>
            </a:xfrm>
            <a:prstGeom prst="rect">
              <a:avLst/>
            </a:prstGeom>
            <a:ln w="12600">
              <a:noFill/>
            </a:ln>
          </p:spPr>
        </p:pic>
        <p:pic>
          <p:nvPicPr>
            <p:cNvPr id="302" name="Picture 29_0" descr="Picture 29"/>
            <p:cNvPicPr/>
            <p:nvPr/>
          </p:nvPicPr>
          <p:blipFill>
            <a:blip r:embed="rId10"/>
            <a:stretch/>
          </p:blipFill>
          <p:spPr>
            <a:xfrm>
              <a:off x="9451800" y="4524480"/>
              <a:ext cx="438480" cy="438480"/>
            </a:xfrm>
            <a:prstGeom prst="rect">
              <a:avLst/>
            </a:prstGeom>
            <a:ln w="12600">
              <a:noFill/>
            </a:ln>
          </p:spPr>
        </p:pic>
      </p:grpSp>
      <p:sp>
        <p:nvSpPr>
          <p:cNvPr id="303" name="CustomShape 7"/>
          <p:cNvSpPr/>
          <p:nvPr/>
        </p:nvSpPr>
        <p:spPr>
          <a:xfrm>
            <a:off x="6619680" y="2334960"/>
            <a:ext cx="1490040" cy="1490400"/>
          </a:xfrm>
          <a:prstGeom prst="ellipse">
            <a:avLst/>
          </a:prstGeom>
          <a:solidFill>
            <a:srgbClr val="ffffff">
              <a:alpha val="80000"/>
            </a:srgbClr>
          </a:solidFill>
          <a:ln w="12600">
            <a:noFill/>
          </a:ln>
        </p:spPr>
        <p:style>
          <a:lnRef idx="0"/>
          <a:fillRef idx="0"/>
          <a:effectRef idx="0"/>
          <a:fontRef idx="minor"/>
        </p:style>
      </p:sp>
      <p:pic>
        <p:nvPicPr>
          <p:cNvPr id="304" name="Picture 4_2" descr="Picture 4"/>
          <p:cNvPicPr/>
          <p:nvPr/>
        </p:nvPicPr>
        <p:blipFill>
          <a:blip r:embed="rId11"/>
          <a:stretch/>
        </p:blipFill>
        <p:spPr>
          <a:xfrm>
            <a:off x="6703920" y="2419200"/>
            <a:ext cx="1321200" cy="1321560"/>
          </a:xfrm>
          <a:prstGeom prst="rect">
            <a:avLst/>
          </a:prstGeom>
          <a:ln w="1260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8" name="CustomShape 1"/>
          <p:cNvSpPr/>
          <p:nvPr/>
        </p:nvSpPr>
        <p:spPr>
          <a:xfrm>
            <a:off x="2011680" y="2560320"/>
            <a:ext cx="7861320" cy="1734840"/>
          </a:xfrm>
          <a:prstGeom prst="rect">
            <a:avLst/>
          </a:prstGeom>
          <a:solidFill>
            <a:srgbClr val="000000">
              <a:alpha val="53000"/>
            </a:srgbClr>
          </a:solidFill>
          <a:ln>
            <a:solidFill>
              <a:srgbClr val="3465a4"/>
            </a:solidFill>
          </a:ln>
        </p:spPr>
        <p:style>
          <a:lnRef idx="0"/>
          <a:fillRef idx="0"/>
          <a:effectRef idx="0"/>
          <a:fontRef idx="minor"/>
        </p:style>
      </p:sp>
      <p:sp>
        <p:nvSpPr>
          <p:cNvPr id="569" name="CustomShape 2"/>
          <p:cNvSpPr/>
          <p:nvPr/>
        </p:nvSpPr>
        <p:spPr>
          <a:xfrm>
            <a:off x="2286000" y="2743200"/>
            <a:ext cx="7312680" cy="1277640"/>
          </a:xfrm>
          <a:prstGeom prst="rect">
            <a:avLst/>
          </a:prstGeom>
          <a:solidFill>
            <a:srgbClr val="000000"/>
          </a:solidFill>
          <a:ln>
            <a:solidFill>
              <a:srgbClr val="000000"/>
            </a:solidFill>
          </a:ln>
        </p:spPr>
        <p:style>
          <a:lnRef idx="0"/>
          <a:fillRef idx="0"/>
          <a:effectRef idx="0"/>
          <a:fontRef idx="minor"/>
        </p:style>
      </p:sp>
      <p:sp>
        <p:nvSpPr>
          <p:cNvPr id="570" name="CustomShape 3"/>
          <p:cNvSpPr/>
          <p:nvPr/>
        </p:nvSpPr>
        <p:spPr>
          <a:xfrm>
            <a:off x="837720" y="365040"/>
            <a:ext cx="10509120" cy="1321920"/>
          </a:xfrm>
          <a:prstGeom prst="rect">
            <a:avLst/>
          </a:prstGeom>
          <a:noFill/>
          <a:ln>
            <a:noFill/>
          </a:ln>
        </p:spPr>
        <p:style>
          <a:lnRef idx="0"/>
          <a:fillRef idx="0"/>
          <a:effectRef idx="0"/>
          <a:fontRef idx="minor"/>
        </p:style>
      </p:sp>
      <p:sp>
        <p:nvSpPr>
          <p:cNvPr id="571" name="CustomShape 4"/>
          <p:cNvSpPr/>
          <p:nvPr/>
        </p:nvSpPr>
        <p:spPr>
          <a:xfrm>
            <a:off x="3290760" y="2834640"/>
            <a:ext cx="5939280" cy="343440"/>
          </a:xfrm>
          <a:prstGeom prst="rect">
            <a:avLst/>
          </a:prstGeom>
          <a:noFill/>
          <a:ln>
            <a:noFill/>
          </a:ln>
        </p:spPr>
        <p:style>
          <a:lnRef idx="0"/>
          <a:fillRef idx="0"/>
          <a:effectRef idx="0"/>
          <a:fontRef idx="minor"/>
        </p:style>
      </p:sp>
      <p:sp>
        <p:nvSpPr>
          <p:cNvPr id="572" name="CustomShape 5"/>
          <p:cNvSpPr/>
          <p:nvPr/>
        </p:nvSpPr>
        <p:spPr>
          <a:xfrm>
            <a:off x="837720" y="1825560"/>
            <a:ext cx="10509120" cy="4347720"/>
          </a:xfrm>
          <a:prstGeom prst="rect">
            <a:avLst/>
          </a:prstGeom>
          <a:noFill/>
          <a:ln>
            <a:noFill/>
          </a:ln>
        </p:spPr>
        <p:style>
          <a:lnRef idx="0"/>
          <a:fillRef idx="0"/>
          <a:effectRef idx="0"/>
          <a:fontRef idx="minor"/>
        </p:style>
      </p:sp>
      <p:sp>
        <p:nvSpPr>
          <p:cNvPr id="573" name="CustomShape 6"/>
          <p:cNvSpPr/>
          <p:nvPr/>
        </p:nvSpPr>
        <p:spPr>
          <a:xfrm>
            <a:off x="2224080" y="2416680"/>
            <a:ext cx="7698240" cy="1221480"/>
          </a:xfrm>
          <a:prstGeom prst="rect">
            <a:avLst/>
          </a:prstGeom>
          <a:noFill/>
          <a:ln>
            <a:noFill/>
          </a:ln>
        </p:spPr>
        <p:style>
          <a:lnRef idx="0"/>
          <a:fillRef idx="0"/>
          <a:effectRef idx="0"/>
          <a:fontRef idx="minor"/>
        </p:style>
      </p:sp>
      <p:sp>
        <p:nvSpPr>
          <p:cNvPr id="574" name="CustomShape 7"/>
          <p:cNvSpPr/>
          <p:nvPr/>
        </p:nvSpPr>
        <p:spPr>
          <a:xfrm>
            <a:off x="2194560" y="2890440"/>
            <a:ext cx="7587000" cy="1221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000" spc="-1" strike="noStrike">
                <a:solidFill>
                  <a:srgbClr val="ffffff"/>
                </a:solidFill>
                <a:latin typeface="Arial"/>
                <a:ea typeface="DejaVu Sans"/>
              </a:rPr>
              <a:t>Tools and Environments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5"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rgbClr val="262626">
              <a:alpha val="70000"/>
            </a:srgbClr>
          </a:solidFill>
          <a:ln w="12600">
            <a:noFill/>
          </a:ln>
        </p:spPr>
        <p:style>
          <a:lnRef idx="0"/>
          <a:fillRef idx="0"/>
          <a:effectRef idx="0"/>
          <a:fontRef idx="minor"/>
        </p:style>
      </p:sp>
      <p:sp>
        <p:nvSpPr>
          <p:cNvPr id="576"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577" name="CustomShape 3"/>
          <p:cNvSpPr/>
          <p:nvPr/>
        </p:nvSpPr>
        <p:spPr>
          <a:xfrm>
            <a:off x="837720" y="442800"/>
            <a:ext cx="3272040" cy="32904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How do I work with Python?</a:t>
            </a:r>
            <a:endParaRPr b="0" lang="en-US" sz="4400" spc="-1" strike="noStrike">
              <a:latin typeface="Arial"/>
            </a:endParaRPr>
          </a:p>
        </p:txBody>
      </p:sp>
      <p:graphicFrame>
        <p:nvGraphicFramePr>
          <p:cNvPr id="1" name="Diagram1"/>
          <p:cNvGraphicFramePr/>
          <p:nvPr>
            <p:extLst>
              <p:ext uri="{D42A27DB-BD31-4B8C-83A1-F6EECF244321}">
                <p14:modId xmlns:p14="http://schemas.microsoft.com/office/powerpoint/2010/main" val="703660132"/>
              </p:ext>
            </p:extLst>
          </p:nvPr>
        </p:nvGraphicFramePr>
        <p:xfrm>
          <a:off x="6084720" y="1137600"/>
          <a:ext cx="6124320" cy="507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78" name="Line 4"/>
          <p:cNvSpPr/>
          <p:nvPr/>
        </p:nvSpPr>
        <p:spPr>
          <a:xfrm>
            <a:off x="8201520" y="1838160"/>
            <a:ext cx="1100520" cy="0"/>
          </a:xfrm>
          <a:prstGeom prst="line">
            <a:avLst/>
          </a:prstGeom>
          <a:ln w="57240">
            <a:solidFill>
              <a:srgbClr val="a5a5a5"/>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9"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chemeClr val="accent5">
              <a:hueOff val="0"/>
              <a:satOff val="0"/>
              <a:lumOff val="0"/>
              <a:alphaOff val="0"/>
            </a:schemeClr>
          </a:solidFill>
          <a:ln w="12600">
            <a:noFill/>
          </a:ln>
        </p:spPr>
        <p:style>
          <a:lnRef idx="0"/>
          <a:fillRef idx="0"/>
          <a:effectRef idx="0"/>
          <a:fontRef idx="minor"/>
        </p:style>
      </p:sp>
      <p:sp>
        <p:nvSpPr>
          <p:cNvPr id="580"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581" name="CustomShape 3"/>
          <p:cNvSpPr/>
          <p:nvPr/>
        </p:nvSpPr>
        <p:spPr>
          <a:xfrm>
            <a:off x="837720" y="442800"/>
            <a:ext cx="3915000" cy="18410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Local installation</a:t>
            </a:r>
            <a:endParaRPr b="0" lang="en-US" sz="4400" spc="-1" strike="noStrike">
              <a:latin typeface="Arial"/>
            </a:endParaRPr>
          </a:p>
        </p:txBody>
      </p:sp>
      <p:graphicFrame>
        <p:nvGraphicFramePr>
          <p:cNvPr id="2" name="Diagram2"/>
          <p:cNvGraphicFramePr/>
          <p:nvPr>
            <p:extLst>
              <p:ext uri="{D42A27DB-BD31-4B8C-83A1-F6EECF244321}">
                <p14:modId xmlns:p14="http://schemas.microsoft.com/office/powerpoint/2010/main" val="242531513"/>
              </p:ext>
            </p:extLst>
          </p:nvPr>
        </p:nvGraphicFramePr>
        <p:xfrm>
          <a:off x="6141960" y="982080"/>
          <a:ext cx="5332680" cy="5691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82" name="CustomShape 4"/>
          <p:cNvSpPr/>
          <p:nvPr/>
        </p:nvSpPr>
        <p:spPr>
          <a:xfrm>
            <a:off x="1365480" y="3015000"/>
            <a:ext cx="1161000" cy="1161360"/>
          </a:xfrm>
          <a:prstGeom prst="ellipse">
            <a:avLst/>
          </a:prstGeom>
          <a:solidFill>
            <a:schemeClr val="accent5">
              <a:hueOff val="-6758543"/>
              <a:satOff val="-17419"/>
              <a:lumOff val="-11765"/>
              <a:alphaOff val="0"/>
            </a:schemeClr>
          </a:solidFill>
          <a:ln>
            <a:noFill/>
          </a:ln>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83" name="CustomShape 5"/>
          <p:cNvSpPr/>
          <p:nvPr/>
        </p:nvSpPr>
        <p:spPr>
          <a:xfrm>
            <a:off x="1365120" y="3015000"/>
            <a:ext cx="1161000" cy="1161360"/>
          </a:xfrm>
          <a:prstGeom prst="ellipse">
            <a:avLst/>
          </a:prstGeom>
          <a:ln>
            <a:noFill/>
          </a:ln>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84" name="CustomShape 6"/>
          <p:cNvSpPr/>
          <p:nvPr/>
        </p:nvSpPr>
        <p:spPr>
          <a:xfrm>
            <a:off x="1613880" y="3263400"/>
            <a:ext cx="664560" cy="664560"/>
          </a:xfrm>
          <a:prstGeom prst="rect">
            <a:avLst/>
          </a:prstGeom>
          <a:blipFill rotWithShape="0">
            <a:blip r:embed="rId6"/>
            <a:stretch>
              <a:fillRect/>
            </a:stretch>
          </a:blipFill>
          <a:ln>
            <a:noFill/>
          </a:ln>
        </p:spPr>
        <p:style>
          <a:lnRef idx="2"/>
          <a:fillRef idx="0"/>
          <a:effectRef idx="0">
            <a:schemeClr val="bg1">
              <a:hueOff val="0"/>
              <a:satOff val="0"/>
              <a:lumOff val="0"/>
              <a:alphaOff val="0"/>
            </a:schemeClr>
          </a:effectRef>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5"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rgbClr val="262626">
              <a:alpha val="70000"/>
            </a:srgbClr>
          </a:solidFill>
          <a:ln w="12600">
            <a:noFill/>
          </a:ln>
        </p:spPr>
        <p:style>
          <a:lnRef idx="0"/>
          <a:fillRef idx="0"/>
          <a:effectRef idx="0"/>
          <a:fontRef idx="minor"/>
        </p:style>
      </p:sp>
      <p:sp>
        <p:nvSpPr>
          <p:cNvPr id="586"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587" name="CustomShape 3"/>
          <p:cNvSpPr/>
          <p:nvPr/>
        </p:nvSpPr>
        <p:spPr>
          <a:xfrm>
            <a:off x="837720" y="442800"/>
            <a:ext cx="3915000" cy="18410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Local installation</a:t>
            </a:r>
            <a:endParaRPr b="0" lang="en-US" sz="4400" spc="-1" strike="noStrike">
              <a:latin typeface="Arial"/>
            </a:endParaRPr>
          </a:p>
        </p:txBody>
      </p:sp>
      <p:sp>
        <p:nvSpPr>
          <p:cNvPr id="588" name="CustomShape 4"/>
          <p:cNvSpPr/>
          <p:nvPr/>
        </p:nvSpPr>
        <p:spPr>
          <a:xfrm>
            <a:off x="6492240" y="274320"/>
            <a:ext cx="548460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Arial"/>
                <a:ea typeface="DejaVu Sans"/>
              </a:rPr>
              <a:t>Conda</a:t>
            </a:r>
            <a:endParaRPr b="0" lang="en-US" sz="3600" spc="-1" strike="noStrike">
              <a:latin typeface="Arial"/>
            </a:endParaRPr>
          </a:p>
        </p:txBody>
      </p:sp>
      <p:sp>
        <p:nvSpPr>
          <p:cNvPr id="589" name="CustomShape 5"/>
          <p:cNvSpPr/>
          <p:nvPr/>
        </p:nvSpPr>
        <p:spPr>
          <a:xfrm>
            <a:off x="6374520" y="1005840"/>
            <a:ext cx="4962240" cy="16243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open source </a:t>
            </a:r>
            <a:r>
              <a:rPr b="1" lang="en-US" sz="1800" spc="-1" strike="noStrike">
                <a:solidFill>
                  <a:srgbClr val="000000"/>
                </a:solidFill>
                <a:latin typeface="Arial"/>
                <a:ea typeface="DejaVu Sans"/>
              </a:rPr>
              <a:t>package</a:t>
            </a:r>
            <a:r>
              <a:rPr b="0" lang="en-US" sz="1800" spc="-1" strike="noStrike">
                <a:solidFill>
                  <a:srgbClr val="000000"/>
                </a:solidFill>
                <a:latin typeface="Arial"/>
                <a:ea typeface="DejaVu Sans"/>
              </a:rPr>
              <a:t> and </a:t>
            </a:r>
            <a:r>
              <a:rPr b="1" lang="en-US" sz="1800" spc="-1" strike="noStrike">
                <a:solidFill>
                  <a:srgbClr val="000000"/>
                </a:solidFill>
                <a:latin typeface="Arial"/>
                <a:ea typeface="DejaVu Sans"/>
              </a:rPr>
              <a:t>environment</a:t>
            </a:r>
            <a:r>
              <a:rPr b="0" lang="en-US" sz="1800" spc="-1" strike="noStrike">
                <a:solidFill>
                  <a:srgbClr val="000000"/>
                </a:solidFill>
                <a:latin typeface="Arial"/>
                <a:ea typeface="DejaVu Sans"/>
              </a:rPr>
              <a:t> management system</a:t>
            </a:r>
            <a:br/>
            <a:r>
              <a:rPr b="0" lang="en-US" sz="1800" spc="-1" strike="noStrike">
                <a:solidFill>
                  <a:srgbClr val="000000"/>
                </a:solidFill>
                <a:latin typeface="Arial"/>
                <a:ea typeface="DejaVu Sans"/>
              </a:rPr>
              <a:t> </a:t>
            </a: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Originally created for python but can package and distribute software for any language</a:t>
            </a:r>
            <a:endParaRPr b="0" lang="en-US" sz="1800" spc="-1" strike="noStrike">
              <a:latin typeface="Arial"/>
            </a:endParaRPr>
          </a:p>
        </p:txBody>
      </p:sp>
      <p:grpSp>
        <p:nvGrpSpPr>
          <p:cNvPr id="590" name="Group 6"/>
          <p:cNvGrpSpPr/>
          <p:nvPr/>
        </p:nvGrpSpPr>
        <p:grpSpPr>
          <a:xfrm>
            <a:off x="6575760" y="3030840"/>
            <a:ext cx="4405680" cy="1707840"/>
            <a:chOff x="6575760" y="3030840"/>
            <a:chExt cx="4405680" cy="1707840"/>
          </a:xfrm>
        </p:grpSpPr>
        <p:sp>
          <p:nvSpPr>
            <p:cNvPr id="591" name="CustomShape 7"/>
            <p:cNvSpPr/>
            <p:nvPr/>
          </p:nvSpPr>
          <p:spPr>
            <a:xfrm>
              <a:off x="6575760" y="3187440"/>
              <a:ext cx="727560" cy="420480"/>
            </a:xfrm>
            <a:prstGeom prst="roundRect">
              <a:avLst>
                <a:gd name="adj" fmla="val 16667"/>
              </a:avLst>
            </a:prstGeom>
            <a:solidFill>
              <a:schemeClr val="accent6"/>
            </a:solidFill>
            <a:ln>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1</a:t>
              </a:r>
              <a:endParaRPr b="0" lang="en-US" sz="1400" spc="-1" strike="noStrike">
                <a:latin typeface="Arial"/>
              </a:endParaRPr>
            </a:p>
          </p:txBody>
        </p:sp>
        <p:sp>
          <p:nvSpPr>
            <p:cNvPr id="592" name="CustomShape 8"/>
            <p:cNvSpPr/>
            <p:nvPr/>
          </p:nvSpPr>
          <p:spPr>
            <a:xfrm>
              <a:off x="7801560" y="3364920"/>
              <a:ext cx="1327320" cy="552240"/>
            </a:xfrm>
            <a:prstGeom prst="ellipse">
              <a:avLst/>
            </a:prstGeom>
            <a:noFill/>
            <a:ln w="9360">
              <a:solidFill>
                <a:schemeClr val="dk1"/>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000000"/>
                  </a:solidFill>
                  <a:latin typeface="Calibri"/>
                  <a:ea typeface="DejaVu Sans"/>
                </a:rPr>
                <a:t>Python 3.7</a:t>
              </a:r>
              <a:endParaRPr b="0" lang="en-US" sz="1400" spc="-1" strike="noStrike">
                <a:latin typeface="Arial"/>
              </a:endParaRPr>
            </a:p>
          </p:txBody>
        </p:sp>
        <p:sp>
          <p:nvSpPr>
            <p:cNvPr id="593" name="CustomShape 9"/>
            <p:cNvSpPr/>
            <p:nvPr/>
          </p:nvSpPr>
          <p:spPr>
            <a:xfrm>
              <a:off x="9732960" y="3030840"/>
              <a:ext cx="1248480" cy="658080"/>
            </a:xfrm>
            <a:prstGeom prst="diamond">
              <a:avLst/>
            </a:prstGeom>
            <a:noFill/>
            <a:ln w="9360">
              <a:solidFill>
                <a:schemeClr val="accent2"/>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200" spc="-1" strike="noStrike">
                  <a:solidFill>
                    <a:srgbClr val="ed7d31"/>
                  </a:solidFill>
                  <a:latin typeface="Calibri"/>
                  <a:ea typeface="DejaVu Sans"/>
                </a:rPr>
                <a:t>Pandas 1.0</a:t>
              </a:r>
              <a:endParaRPr b="0" lang="en-US" sz="1200" spc="-1" strike="noStrike">
                <a:latin typeface="Arial"/>
              </a:endParaRPr>
            </a:p>
          </p:txBody>
        </p:sp>
        <p:sp>
          <p:nvSpPr>
            <p:cNvPr id="594" name="CustomShape 10"/>
            <p:cNvSpPr/>
            <p:nvPr/>
          </p:nvSpPr>
          <p:spPr>
            <a:xfrm>
              <a:off x="6592680" y="3704760"/>
              <a:ext cx="732240" cy="420480"/>
            </a:xfrm>
            <a:prstGeom prst="roundRect">
              <a:avLst>
                <a:gd name="adj" fmla="val 16667"/>
              </a:avLst>
            </a:prstGeom>
            <a:solidFill>
              <a:schemeClr val="accent4"/>
            </a:solid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2</a:t>
              </a:r>
              <a:endParaRPr b="0" lang="en-US" sz="1400" spc="-1" strike="noStrike">
                <a:latin typeface="Arial"/>
              </a:endParaRPr>
            </a:p>
          </p:txBody>
        </p:sp>
        <p:sp>
          <p:nvSpPr>
            <p:cNvPr id="595" name="CustomShape 11"/>
            <p:cNvSpPr/>
            <p:nvPr/>
          </p:nvSpPr>
          <p:spPr>
            <a:xfrm>
              <a:off x="9723240" y="3935880"/>
              <a:ext cx="1248480" cy="597960"/>
            </a:xfrm>
            <a:prstGeom prst="diamond">
              <a:avLst/>
            </a:prstGeom>
            <a:noFill/>
            <a:ln w="9360">
              <a:solidFill>
                <a:schemeClr val="accent5"/>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200" spc="-1" strike="noStrike">
                  <a:solidFill>
                    <a:srgbClr val="5b9bd5"/>
                  </a:solidFill>
                  <a:latin typeface="Calibri"/>
                  <a:ea typeface="DejaVu Sans"/>
                </a:rPr>
                <a:t>Pandas 1.25</a:t>
              </a:r>
              <a:endParaRPr b="0" lang="en-US" sz="1200" spc="-1" strike="noStrike">
                <a:latin typeface="Arial"/>
              </a:endParaRPr>
            </a:p>
          </p:txBody>
        </p:sp>
        <p:sp>
          <p:nvSpPr>
            <p:cNvPr id="596" name="CustomShape 12"/>
            <p:cNvSpPr/>
            <p:nvPr/>
          </p:nvSpPr>
          <p:spPr>
            <a:xfrm>
              <a:off x="6576480" y="4249440"/>
              <a:ext cx="732240" cy="420480"/>
            </a:xfrm>
            <a:prstGeom prst="roundRect">
              <a:avLst>
                <a:gd name="adj" fmla="val 16667"/>
              </a:avLst>
            </a:prstGeom>
            <a:solidFill>
              <a:schemeClr val="accent2"/>
            </a:solid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3</a:t>
              </a:r>
              <a:endParaRPr b="0" lang="en-US" sz="1400" spc="-1" strike="noStrike">
                <a:latin typeface="Arial"/>
              </a:endParaRPr>
            </a:p>
          </p:txBody>
        </p:sp>
        <p:sp>
          <p:nvSpPr>
            <p:cNvPr id="597" name="CustomShape 13"/>
            <p:cNvSpPr/>
            <p:nvPr/>
          </p:nvSpPr>
          <p:spPr>
            <a:xfrm>
              <a:off x="7801560" y="4186440"/>
              <a:ext cx="1327320" cy="552240"/>
            </a:xfrm>
            <a:prstGeom prst="ellipse">
              <a:avLst/>
            </a:prstGeom>
            <a:noFill/>
            <a:ln w="9360">
              <a:solidFill>
                <a:schemeClr val="bg2">
                  <a:lumMod val="75000"/>
                </a:schemeClr>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767171"/>
                  </a:solidFill>
                  <a:latin typeface="Calibri"/>
                  <a:ea typeface="DejaVu Sans"/>
                </a:rPr>
                <a:t>Python 3.8</a:t>
              </a:r>
              <a:endParaRPr b="0" lang="en-US" sz="1400" spc="-1" strike="noStrike">
                <a:latin typeface="Arial"/>
              </a:endParaRPr>
            </a:p>
          </p:txBody>
        </p:sp>
      </p:grpSp>
      <p:sp>
        <p:nvSpPr>
          <p:cNvPr id="598" name="Line 14"/>
          <p:cNvSpPr/>
          <p:nvPr/>
        </p:nvSpPr>
        <p:spPr>
          <a:xfrm>
            <a:off x="7304760" y="3400560"/>
            <a:ext cx="494640" cy="243360"/>
          </a:xfrm>
          <a:prstGeom prst="line">
            <a:avLst/>
          </a:prstGeom>
          <a:ln w="38160">
            <a:solidFill>
              <a:schemeClr val="accent6"/>
            </a:solidFill>
          </a:ln>
        </p:spPr>
        <p:style>
          <a:lnRef idx="1">
            <a:schemeClr val="accent3"/>
          </a:lnRef>
          <a:fillRef idx="0">
            <a:schemeClr val="accent3"/>
          </a:fillRef>
          <a:effectRef idx="0">
            <a:schemeClr val="accent3"/>
          </a:effectRef>
          <a:fontRef idx="minor"/>
        </p:style>
      </p:sp>
      <p:sp>
        <p:nvSpPr>
          <p:cNvPr id="599" name="Line 15"/>
          <p:cNvSpPr/>
          <p:nvPr/>
        </p:nvSpPr>
        <p:spPr>
          <a:xfrm flipV="1">
            <a:off x="7326720" y="3643920"/>
            <a:ext cx="472680" cy="273960"/>
          </a:xfrm>
          <a:prstGeom prst="line">
            <a:avLst/>
          </a:prstGeom>
          <a:ln w="38160">
            <a:solidFill>
              <a:schemeClr val="accent4"/>
            </a:solidFill>
          </a:ln>
        </p:spPr>
        <p:style>
          <a:lnRef idx="1">
            <a:schemeClr val="accent3"/>
          </a:lnRef>
          <a:fillRef idx="0">
            <a:schemeClr val="accent3"/>
          </a:fillRef>
          <a:effectRef idx="0">
            <a:schemeClr val="accent3"/>
          </a:effectRef>
          <a:fontRef idx="minor"/>
        </p:style>
      </p:sp>
      <p:sp>
        <p:nvSpPr>
          <p:cNvPr id="600" name="Line 16"/>
          <p:cNvSpPr/>
          <p:nvPr/>
        </p:nvSpPr>
        <p:spPr>
          <a:xfrm>
            <a:off x="7310160" y="4462560"/>
            <a:ext cx="489240" cy="2880"/>
          </a:xfrm>
          <a:prstGeom prst="line">
            <a:avLst/>
          </a:prstGeom>
          <a:ln w="38160">
            <a:solidFill>
              <a:schemeClr val="accent2"/>
            </a:solidFill>
          </a:ln>
        </p:spPr>
        <p:style>
          <a:lnRef idx="1">
            <a:schemeClr val="accent3"/>
          </a:lnRef>
          <a:fillRef idx="0">
            <a:schemeClr val="accent3"/>
          </a:fillRef>
          <a:effectRef idx="0">
            <a:schemeClr val="accent3"/>
          </a:effectRef>
          <a:fontRef idx="minor"/>
        </p:style>
      </p:sp>
      <p:sp>
        <p:nvSpPr>
          <p:cNvPr id="601" name="Line 17"/>
          <p:cNvSpPr/>
          <p:nvPr/>
        </p:nvSpPr>
        <p:spPr>
          <a:xfrm flipV="1">
            <a:off x="9127440" y="3362400"/>
            <a:ext cx="599760" cy="281160"/>
          </a:xfrm>
          <a:prstGeom prst="line">
            <a:avLst/>
          </a:prstGeom>
          <a:ln w="38160">
            <a:solidFill>
              <a:schemeClr val="accent6"/>
            </a:solidFill>
          </a:ln>
        </p:spPr>
        <p:style>
          <a:lnRef idx="1">
            <a:schemeClr val="accent3"/>
          </a:lnRef>
          <a:fillRef idx="0">
            <a:schemeClr val="accent3"/>
          </a:fillRef>
          <a:effectRef idx="0">
            <a:schemeClr val="accent3"/>
          </a:effectRef>
          <a:fontRef idx="minor"/>
        </p:style>
      </p:sp>
      <p:sp>
        <p:nvSpPr>
          <p:cNvPr id="602" name="Line 18"/>
          <p:cNvSpPr/>
          <p:nvPr/>
        </p:nvSpPr>
        <p:spPr>
          <a:xfrm>
            <a:off x="9127440" y="3643560"/>
            <a:ext cx="590040" cy="594000"/>
          </a:xfrm>
          <a:prstGeom prst="line">
            <a:avLst/>
          </a:prstGeom>
          <a:ln w="38160">
            <a:solidFill>
              <a:schemeClr val="accent4"/>
            </a:solidFill>
          </a:ln>
        </p:spPr>
        <p:style>
          <a:lnRef idx="1">
            <a:schemeClr val="accent3"/>
          </a:lnRef>
          <a:fillRef idx="0">
            <a:schemeClr val="accent3"/>
          </a:fillRef>
          <a:effectRef idx="0">
            <a:schemeClr val="accent3"/>
          </a:effectRef>
          <a:fontRef idx="minor"/>
        </p:style>
      </p:sp>
      <p:sp>
        <p:nvSpPr>
          <p:cNvPr id="603" name="Line 19"/>
          <p:cNvSpPr/>
          <p:nvPr/>
        </p:nvSpPr>
        <p:spPr>
          <a:xfrm flipV="1">
            <a:off x="9127440" y="4237560"/>
            <a:ext cx="590040" cy="227520"/>
          </a:xfrm>
          <a:prstGeom prst="line">
            <a:avLst/>
          </a:prstGeom>
          <a:ln w="38160">
            <a:solidFill>
              <a:schemeClr val="accent2"/>
            </a:solidFill>
          </a:ln>
        </p:spPr>
        <p:style>
          <a:lnRef idx="1">
            <a:schemeClr val="accent3"/>
          </a:lnRef>
          <a:fillRef idx="0">
            <a:schemeClr val="accent3"/>
          </a:fillRef>
          <a:effectRef idx="0">
            <a:schemeClr val="accent3"/>
          </a:effectRef>
          <a:fontRef idx="minor"/>
        </p:style>
      </p:sp>
      <p:sp>
        <p:nvSpPr>
          <p:cNvPr id="604" name="CustomShape 20"/>
          <p:cNvSpPr/>
          <p:nvPr/>
        </p:nvSpPr>
        <p:spPr>
          <a:xfrm>
            <a:off x="2064960" y="3107520"/>
            <a:ext cx="1161000" cy="1161360"/>
          </a:xfrm>
          <a:prstGeom prst="ellipse">
            <a:avLst/>
          </a:prstGeom>
          <a:ln>
            <a:noFill/>
          </a:ln>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605" name="CustomShape 21"/>
          <p:cNvSpPr/>
          <p:nvPr/>
        </p:nvSpPr>
        <p:spPr>
          <a:xfrm>
            <a:off x="2277360" y="33559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sp>
        <p:nvSpPr>
          <p:cNvPr id="606" name="CustomShape 22"/>
          <p:cNvSpPr/>
          <p:nvPr/>
        </p:nvSpPr>
        <p:spPr>
          <a:xfrm>
            <a:off x="572040" y="3108960"/>
            <a:ext cx="1161000" cy="1161360"/>
          </a:xfrm>
          <a:prstGeom prst="ellipse">
            <a:avLst/>
          </a:prstGeom>
          <a:ln>
            <a:noFill/>
          </a:ln>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07" name="CustomShape 23"/>
          <p:cNvSpPr/>
          <p:nvPr/>
        </p:nvSpPr>
        <p:spPr>
          <a:xfrm>
            <a:off x="820800" y="3357360"/>
            <a:ext cx="664560" cy="664560"/>
          </a:xfrm>
          <a:prstGeom prst="rect">
            <a:avLst/>
          </a:prstGeom>
          <a:blipFill rotWithShape="0">
            <a:blip r:embed="rId2"/>
            <a:stretch>
              <a:fillRect/>
            </a:stretch>
          </a:blipFill>
          <a:ln>
            <a:noFill/>
          </a:ln>
        </p:spPr>
        <p:style>
          <a:lnRef idx="2"/>
          <a:fillRef idx="0"/>
          <a:effectRef idx="0">
            <a:schemeClr val="bg1">
              <a:hueOff val="0"/>
              <a:satOff val="0"/>
              <a:lumOff val="0"/>
              <a:alphaOff val="0"/>
            </a:schemeClr>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8" name="CustomShape 1"/>
          <p:cNvSpPr/>
          <p:nvPr/>
        </p:nvSpPr>
        <p:spPr>
          <a:xfrm>
            <a:off x="1080" y="0"/>
            <a:ext cx="12183120" cy="6854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09" name="CustomShape 2"/>
          <p:cNvSpPr/>
          <p:nvPr/>
        </p:nvSpPr>
        <p:spPr>
          <a:xfrm flipV="1">
            <a:off x="0" y="-4320"/>
            <a:ext cx="635076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610" name="CustomShape 3"/>
          <p:cNvSpPr/>
          <p:nvPr/>
        </p:nvSpPr>
        <p:spPr>
          <a:xfrm flipV="1">
            <a:off x="360" y="-4320"/>
            <a:ext cx="597420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11" name="CustomShape 4"/>
          <p:cNvSpPr/>
          <p:nvPr/>
        </p:nvSpPr>
        <p:spPr>
          <a:xfrm>
            <a:off x="365760" y="365760"/>
            <a:ext cx="4478400" cy="1826640"/>
          </a:xfrm>
          <a:prstGeom prst="rect">
            <a:avLst/>
          </a:prstGeom>
          <a:noFill/>
          <a:ln>
            <a:noFill/>
          </a:ln>
        </p:spPr>
        <p:style>
          <a:lnRef idx="0"/>
          <a:fillRef idx="0"/>
          <a:effectRef idx="0"/>
          <a:fontRef idx="minor"/>
        </p:style>
        <p:txBody>
          <a:bodyPr lIns="90000" rIns="90000" tIns="45000" bIns="45000" anchor="ctr">
            <a:normAutofit fontScale="97000"/>
          </a:bodyPr>
          <a:p>
            <a:pPr>
              <a:lnSpc>
                <a:spcPct val="90000"/>
              </a:lnSpc>
            </a:pPr>
            <a:r>
              <a:rPr b="1" lang="en-US" sz="4400" spc="-1" strike="noStrike">
                <a:solidFill>
                  <a:srgbClr val="ffffff"/>
                </a:solidFill>
                <a:latin typeface="Calibri Light"/>
                <a:ea typeface="DejaVu Sans"/>
              </a:rPr>
              <a:t>Virtual Environments</a:t>
            </a:r>
            <a:endParaRPr b="0" lang="en-US" sz="4400" spc="-1" strike="noStrike">
              <a:latin typeface="Arial"/>
            </a:endParaRPr>
          </a:p>
        </p:txBody>
      </p:sp>
      <p:sp>
        <p:nvSpPr>
          <p:cNvPr id="612" name="CustomShape 5"/>
          <p:cNvSpPr/>
          <p:nvPr/>
        </p:nvSpPr>
        <p:spPr>
          <a:xfrm>
            <a:off x="2064600" y="3107520"/>
            <a:ext cx="1161000" cy="1161360"/>
          </a:xfrm>
          <a:prstGeom prst="ellipse">
            <a:avLst/>
          </a:prstGeom>
          <a:ln>
            <a:noFill/>
          </a:ln>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613" name="CustomShape 6"/>
          <p:cNvSpPr/>
          <p:nvPr/>
        </p:nvSpPr>
        <p:spPr>
          <a:xfrm>
            <a:off x="2277000" y="33559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sp>
        <p:nvSpPr>
          <p:cNvPr id="614" name="CustomShape 7"/>
          <p:cNvSpPr/>
          <p:nvPr/>
        </p:nvSpPr>
        <p:spPr>
          <a:xfrm>
            <a:off x="6492240" y="274680"/>
            <a:ext cx="548460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Arial"/>
                <a:ea typeface="DejaVu Sans"/>
              </a:rPr>
              <a:t>Conda</a:t>
            </a:r>
            <a:endParaRPr b="0" lang="en-US" sz="3600" spc="-1" strike="noStrike">
              <a:latin typeface="Arial"/>
            </a:endParaRPr>
          </a:p>
        </p:txBody>
      </p:sp>
      <p:sp>
        <p:nvSpPr>
          <p:cNvPr id="615" name="CustomShape 8"/>
          <p:cNvSpPr/>
          <p:nvPr/>
        </p:nvSpPr>
        <p:spPr>
          <a:xfrm>
            <a:off x="6374520" y="1006200"/>
            <a:ext cx="4962240" cy="16243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open source </a:t>
            </a:r>
            <a:r>
              <a:rPr b="1" lang="en-US" sz="1800" spc="-1" strike="noStrike">
                <a:solidFill>
                  <a:srgbClr val="000000"/>
                </a:solidFill>
                <a:latin typeface="Arial"/>
                <a:ea typeface="DejaVu Sans"/>
              </a:rPr>
              <a:t>package</a:t>
            </a:r>
            <a:r>
              <a:rPr b="0" lang="en-US" sz="1800" spc="-1" strike="noStrike">
                <a:solidFill>
                  <a:srgbClr val="000000"/>
                </a:solidFill>
                <a:latin typeface="Arial"/>
                <a:ea typeface="DejaVu Sans"/>
              </a:rPr>
              <a:t> and </a:t>
            </a:r>
            <a:r>
              <a:rPr b="1" lang="en-US" sz="1800" spc="-1" strike="noStrike">
                <a:solidFill>
                  <a:srgbClr val="000000"/>
                </a:solidFill>
                <a:latin typeface="Arial"/>
                <a:ea typeface="DejaVu Sans"/>
              </a:rPr>
              <a:t>environment</a:t>
            </a:r>
            <a:r>
              <a:rPr b="0" lang="en-US" sz="1800" spc="-1" strike="noStrike">
                <a:solidFill>
                  <a:srgbClr val="000000"/>
                </a:solidFill>
                <a:latin typeface="Arial"/>
                <a:ea typeface="DejaVu Sans"/>
              </a:rPr>
              <a:t> management system</a:t>
            </a:r>
            <a:br/>
            <a:r>
              <a:rPr b="0" lang="en-US" sz="1800" spc="-1" strike="noStrike">
                <a:solidFill>
                  <a:srgbClr val="000000"/>
                </a:solidFill>
                <a:latin typeface="Arial"/>
                <a:ea typeface="DejaVu Sans"/>
              </a:rPr>
              <a:t> </a:t>
            </a: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Originally created for python but can package and distribute software for any language</a:t>
            </a:r>
            <a:endParaRPr b="0" lang="en-US" sz="1800" spc="-1" strike="noStrike">
              <a:latin typeface="Arial"/>
            </a:endParaRPr>
          </a:p>
        </p:txBody>
      </p:sp>
      <p:grpSp>
        <p:nvGrpSpPr>
          <p:cNvPr id="616" name="Group 9"/>
          <p:cNvGrpSpPr/>
          <p:nvPr/>
        </p:nvGrpSpPr>
        <p:grpSpPr>
          <a:xfrm>
            <a:off x="6208920" y="3206880"/>
            <a:ext cx="4634280" cy="1483200"/>
            <a:chOff x="6208920" y="3206880"/>
            <a:chExt cx="4634280" cy="1483200"/>
          </a:xfrm>
        </p:grpSpPr>
        <p:sp>
          <p:nvSpPr>
            <p:cNvPr id="617" name="CustomShape 10"/>
            <p:cNvSpPr/>
            <p:nvPr/>
          </p:nvSpPr>
          <p:spPr>
            <a:xfrm>
              <a:off x="6208920" y="3206880"/>
              <a:ext cx="732240" cy="420480"/>
            </a:xfrm>
            <a:prstGeom prst="roundRect">
              <a:avLst>
                <a:gd name="adj" fmla="val 16667"/>
              </a:avLst>
            </a:prstGeom>
            <a:solidFill>
              <a:schemeClr val="accent6"/>
            </a:solidFill>
            <a:ln>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1</a:t>
              </a:r>
              <a:endParaRPr b="0" lang="en-US" sz="1400" spc="-1" strike="noStrike">
                <a:latin typeface="Arial"/>
              </a:endParaRPr>
            </a:p>
          </p:txBody>
        </p:sp>
        <p:grpSp>
          <p:nvGrpSpPr>
            <p:cNvPr id="618" name="Group 11"/>
            <p:cNvGrpSpPr/>
            <p:nvPr/>
          </p:nvGrpSpPr>
          <p:grpSpPr>
            <a:xfrm>
              <a:off x="7243200" y="3206880"/>
              <a:ext cx="3596760" cy="420480"/>
              <a:chOff x="7243200" y="3206880"/>
              <a:chExt cx="3596760" cy="420480"/>
            </a:xfrm>
          </p:grpSpPr>
          <p:sp>
            <p:nvSpPr>
              <p:cNvPr id="619" name="CustomShape 12"/>
              <p:cNvSpPr/>
              <p:nvPr/>
            </p:nvSpPr>
            <p:spPr>
              <a:xfrm>
                <a:off x="7243200" y="3206880"/>
                <a:ext cx="3596760" cy="420480"/>
              </a:xfrm>
              <a:prstGeom prst="roundRect">
                <a:avLst>
                  <a:gd name="adj" fmla="val 16667"/>
                </a:avLst>
              </a:prstGeom>
              <a:solidFill>
                <a:schemeClr val="accent6">
                  <a:alpha val="50000"/>
                </a:schemeClr>
              </a:solid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US" sz="1400" spc="-1" strike="noStrike">
                    <a:solidFill>
                      <a:srgbClr val="ffffff"/>
                    </a:solidFill>
                    <a:latin typeface="Calibri"/>
                    <a:ea typeface="DejaVu Sans"/>
                  </a:rPr>
                  <a:t>environment 1</a:t>
                </a:r>
                <a:endParaRPr b="0" lang="en-US" sz="1400" spc="-1" strike="noStrike">
                  <a:latin typeface="Arial"/>
                </a:endParaRPr>
              </a:p>
            </p:txBody>
          </p:sp>
          <p:sp>
            <p:nvSpPr>
              <p:cNvPr id="620" name="CustomShape 13"/>
              <p:cNvSpPr/>
              <p:nvPr/>
            </p:nvSpPr>
            <p:spPr>
              <a:xfrm>
                <a:off x="8463240" y="3243600"/>
                <a:ext cx="1011960" cy="346680"/>
              </a:xfrm>
              <a:prstGeom prst="ellipse">
                <a:avLst/>
              </a:prstGeom>
              <a:noFill/>
              <a:ln w="9360">
                <a:solidFill>
                  <a:schemeClr val="dk1"/>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200" spc="-1" strike="noStrike">
                    <a:solidFill>
                      <a:srgbClr val="000000"/>
                    </a:solidFill>
                    <a:latin typeface="Calibri"/>
                    <a:ea typeface="DejaVu Sans"/>
                  </a:rPr>
                  <a:t>Python 3.7</a:t>
                </a:r>
                <a:endParaRPr b="0" lang="en-US" sz="1200" spc="-1" strike="noStrike">
                  <a:latin typeface="Arial"/>
                </a:endParaRPr>
              </a:p>
            </p:txBody>
          </p:sp>
          <p:sp>
            <p:nvSpPr>
              <p:cNvPr id="621" name="CustomShape 14"/>
              <p:cNvSpPr/>
              <p:nvPr/>
            </p:nvSpPr>
            <p:spPr>
              <a:xfrm>
                <a:off x="9558720" y="3237840"/>
                <a:ext cx="1258200" cy="370080"/>
              </a:xfrm>
              <a:prstGeom prst="diamond">
                <a:avLst/>
              </a:prstGeom>
              <a:noFill/>
              <a:ln w="9360">
                <a:solidFill>
                  <a:schemeClr val="accent2"/>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100" spc="-1" strike="noStrike">
                    <a:solidFill>
                      <a:srgbClr val="ed7d31"/>
                    </a:solidFill>
                    <a:latin typeface="Calibri"/>
                    <a:ea typeface="DejaVu Sans"/>
                  </a:rPr>
                  <a:t>Pandas 1.0</a:t>
                </a:r>
                <a:endParaRPr b="0" lang="en-US" sz="1100" spc="-1" strike="noStrike">
                  <a:latin typeface="Arial"/>
                </a:endParaRPr>
              </a:p>
            </p:txBody>
          </p:sp>
        </p:grpSp>
        <p:sp>
          <p:nvSpPr>
            <p:cNvPr id="622" name="Line 15"/>
            <p:cNvSpPr/>
            <p:nvPr/>
          </p:nvSpPr>
          <p:spPr>
            <a:xfrm>
              <a:off x="6944400" y="3418200"/>
              <a:ext cx="298080" cy="0"/>
            </a:xfrm>
            <a:prstGeom prst="line">
              <a:avLst/>
            </a:prstGeom>
            <a:ln w="38160">
              <a:solidFill>
                <a:srgbClr val="6dac43"/>
              </a:solidFill>
            </a:ln>
          </p:spPr>
          <p:style>
            <a:lnRef idx="1">
              <a:schemeClr val="accent6"/>
            </a:lnRef>
            <a:fillRef idx="0">
              <a:schemeClr val="accent6"/>
            </a:fillRef>
            <a:effectRef idx="0">
              <a:schemeClr val="accent6"/>
            </a:effectRef>
            <a:fontRef idx="minor"/>
          </p:style>
        </p:sp>
        <p:sp>
          <p:nvSpPr>
            <p:cNvPr id="623" name="CustomShape 16"/>
            <p:cNvSpPr/>
            <p:nvPr/>
          </p:nvSpPr>
          <p:spPr>
            <a:xfrm>
              <a:off x="6208920" y="3772440"/>
              <a:ext cx="732240" cy="420480"/>
            </a:xfrm>
            <a:prstGeom prst="roundRect">
              <a:avLst>
                <a:gd name="adj" fmla="val 16667"/>
              </a:avLst>
            </a:prstGeom>
            <a:solidFill>
              <a:schemeClr val="accent4"/>
            </a:solid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2</a:t>
              </a:r>
              <a:endParaRPr b="0" lang="en-US" sz="1400" spc="-1" strike="noStrike">
                <a:latin typeface="Arial"/>
              </a:endParaRPr>
            </a:p>
          </p:txBody>
        </p:sp>
        <p:grpSp>
          <p:nvGrpSpPr>
            <p:cNvPr id="624" name="Group 17"/>
            <p:cNvGrpSpPr/>
            <p:nvPr/>
          </p:nvGrpSpPr>
          <p:grpSpPr>
            <a:xfrm>
              <a:off x="7243200" y="3772440"/>
              <a:ext cx="3596760" cy="420480"/>
              <a:chOff x="7243200" y="3772440"/>
              <a:chExt cx="3596760" cy="420480"/>
            </a:xfrm>
          </p:grpSpPr>
          <p:sp>
            <p:nvSpPr>
              <p:cNvPr id="625" name="CustomShape 18"/>
              <p:cNvSpPr/>
              <p:nvPr/>
            </p:nvSpPr>
            <p:spPr>
              <a:xfrm>
                <a:off x="7243200" y="3772440"/>
                <a:ext cx="3596760" cy="420480"/>
              </a:xfrm>
              <a:prstGeom prst="roundRect">
                <a:avLst>
                  <a:gd name="adj" fmla="val 16667"/>
                </a:avLst>
              </a:prstGeom>
              <a:solidFill>
                <a:schemeClr val="accent4">
                  <a:alpha val="50000"/>
                </a:schemeClr>
              </a:solid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US" sz="1400" spc="-1" strike="noStrike">
                    <a:solidFill>
                      <a:srgbClr val="ffffff"/>
                    </a:solidFill>
                    <a:latin typeface="Calibri"/>
                    <a:ea typeface="DejaVu Sans"/>
                  </a:rPr>
                  <a:t>Environment 2</a:t>
                </a:r>
                <a:endParaRPr b="0" lang="en-US" sz="1400" spc="-1" strike="noStrike">
                  <a:latin typeface="Arial"/>
                </a:endParaRPr>
              </a:p>
            </p:txBody>
          </p:sp>
          <p:sp>
            <p:nvSpPr>
              <p:cNvPr id="626" name="CustomShape 19"/>
              <p:cNvSpPr/>
              <p:nvPr/>
            </p:nvSpPr>
            <p:spPr>
              <a:xfrm>
                <a:off x="8480880" y="3809520"/>
                <a:ext cx="1011960" cy="346680"/>
              </a:xfrm>
              <a:prstGeom prst="ellipse">
                <a:avLst/>
              </a:prstGeom>
              <a:noFill/>
              <a:ln w="9360">
                <a:solidFill>
                  <a:schemeClr val="dk1"/>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200" spc="-1" strike="noStrike">
                    <a:solidFill>
                      <a:srgbClr val="000000"/>
                    </a:solidFill>
                    <a:latin typeface="Calibri"/>
                    <a:ea typeface="DejaVu Sans"/>
                  </a:rPr>
                  <a:t>Python 3.7</a:t>
                </a:r>
                <a:endParaRPr b="0" lang="en-US" sz="1200" spc="-1" strike="noStrike">
                  <a:latin typeface="Arial"/>
                </a:endParaRPr>
              </a:p>
            </p:txBody>
          </p:sp>
          <p:sp>
            <p:nvSpPr>
              <p:cNvPr id="627" name="CustomShape 20"/>
              <p:cNvSpPr/>
              <p:nvPr/>
            </p:nvSpPr>
            <p:spPr>
              <a:xfrm>
                <a:off x="9576360" y="3803400"/>
                <a:ext cx="1258200" cy="370080"/>
              </a:xfrm>
              <a:prstGeom prst="diamond">
                <a:avLst/>
              </a:prstGeom>
              <a:noFill/>
              <a:ln w="9360">
                <a:solidFill>
                  <a:schemeClr val="accent5"/>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100" spc="-1" strike="noStrike">
                    <a:solidFill>
                      <a:srgbClr val="5b9bd5"/>
                    </a:solidFill>
                    <a:latin typeface="Calibri"/>
                    <a:ea typeface="DejaVu Sans"/>
                  </a:rPr>
                  <a:t>Pandas 0.25</a:t>
                </a:r>
                <a:endParaRPr b="0" lang="en-US" sz="1100" spc="-1" strike="noStrike">
                  <a:latin typeface="Arial"/>
                </a:endParaRPr>
              </a:p>
            </p:txBody>
          </p:sp>
        </p:grpSp>
        <p:sp>
          <p:nvSpPr>
            <p:cNvPr id="628" name="Line 21"/>
            <p:cNvSpPr/>
            <p:nvPr/>
          </p:nvSpPr>
          <p:spPr>
            <a:xfrm>
              <a:off x="6944400" y="3984480"/>
              <a:ext cx="298080" cy="0"/>
            </a:xfrm>
            <a:prstGeom prst="line">
              <a:avLst/>
            </a:prstGeom>
            <a:ln w="38160">
              <a:solidFill>
                <a:schemeClr val="accent4"/>
              </a:solidFill>
            </a:ln>
          </p:spPr>
          <p:style>
            <a:lnRef idx="1">
              <a:schemeClr val="accent6"/>
            </a:lnRef>
            <a:fillRef idx="0">
              <a:schemeClr val="accent6"/>
            </a:fillRef>
            <a:effectRef idx="0">
              <a:schemeClr val="accent6"/>
            </a:effectRef>
            <a:fontRef idx="minor"/>
          </p:style>
        </p:sp>
        <p:sp>
          <p:nvSpPr>
            <p:cNvPr id="629" name="CustomShape 22"/>
            <p:cNvSpPr/>
            <p:nvPr/>
          </p:nvSpPr>
          <p:spPr>
            <a:xfrm>
              <a:off x="6208920" y="4269600"/>
              <a:ext cx="732240" cy="420480"/>
            </a:xfrm>
            <a:prstGeom prst="roundRect">
              <a:avLst>
                <a:gd name="adj" fmla="val 16667"/>
              </a:avLst>
            </a:prstGeom>
            <a:solidFill>
              <a:schemeClr val="accent2"/>
            </a:solid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DejaVu Sans"/>
                </a:rPr>
                <a:t>App 3</a:t>
              </a:r>
              <a:endParaRPr b="0" lang="en-US" sz="1400" spc="-1" strike="noStrike">
                <a:latin typeface="Arial"/>
              </a:endParaRPr>
            </a:p>
          </p:txBody>
        </p:sp>
        <p:grpSp>
          <p:nvGrpSpPr>
            <p:cNvPr id="630" name="Group 23"/>
            <p:cNvGrpSpPr/>
            <p:nvPr/>
          </p:nvGrpSpPr>
          <p:grpSpPr>
            <a:xfrm>
              <a:off x="7243200" y="4269600"/>
              <a:ext cx="3600000" cy="420480"/>
              <a:chOff x="7243200" y="4269600"/>
              <a:chExt cx="3600000" cy="420480"/>
            </a:xfrm>
          </p:grpSpPr>
          <p:sp>
            <p:nvSpPr>
              <p:cNvPr id="631" name="CustomShape 24"/>
              <p:cNvSpPr/>
              <p:nvPr/>
            </p:nvSpPr>
            <p:spPr>
              <a:xfrm>
                <a:off x="7243200" y="4269600"/>
                <a:ext cx="3596760" cy="420480"/>
              </a:xfrm>
              <a:prstGeom prst="roundRect">
                <a:avLst>
                  <a:gd name="adj" fmla="val 16667"/>
                </a:avLst>
              </a:prstGeom>
              <a:solidFill>
                <a:schemeClr val="accent2">
                  <a:alpha val="50000"/>
                </a:schemeClr>
              </a:solid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US" sz="1400" spc="-1" strike="noStrike">
                    <a:solidFill>
                      <a:srgbClr val="ffffff"/>
                    </a:solidFill>
                    <a:latin typeface="Calibri"/>
                    <a:ea typeface="DejaVu Sans"/>
                  </a:rPr>
                  <a:t>Environment 3</a:t>
                </a:r>
                <a:endParaRPr b="0" lang="en-US" sz="1400" spc="-1" strike="noStrike">
                  <a:latin typeface="Arial"/>
                </a:endParaRPr>
              </a:p>
            </p:txBody>
          </p:sp>
          <p:sp>
            <p:nvSpPr>
              <p:cNvPr id="632" name="CustomShape 25"/>
              <p:cNvSpPr/>
              <p:nvPr/>
            </p:nvSpPr>
            <p:spPr>
              <a:xfrm>
                <a:off x="8489880" y="4306320"/>
                <a:ext cx="1011960" cy="346680"/>
              </a:xfrm>
              <a:prstGeom prst="ellipse">
                <a:avLst/>
              </a:prstGeom>
              <a:noFill/>
              <a:ln w="9360">
                <a:solidFill>
                  <a:schemeClr val="bg2">
                    <a:lumMod val="50000"/>
                  </a:schemeClr>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200" spc="-1" strike="noStrike">
                    <a:solidFill>
                      <a:srgbClr val="767171"/>
                    </a:solidFill>
                    <a:latin typeface="Calibri"/>
                    <a:ea typeface="DejaVu Sans"/>
                  </a:rPr>
                  <a:t>Python 3.8</a:t>
                </a:r>
                <a:endParaRPr b="0" lang="en-US" sz="1200" spc="-1" strike="noStrike">
                  <a:latin typeface="Arial"/>
                </a:endParaRPr>
              </a:p>
            </p:txBody>
          </p:sp>
          <p:sp>
            <p:nvSpPr>
              <p:cNvPr id="633" name="CustomShape 26"/>
              <p:cNvSpPr/>
              <p:nvPr/>
            </p:nvSpPr>
            <p:spPr>
              <a:xfrm>
                <a:off x="9585000" y="4300560"/>
                <a:ext cx="1258200" cy="370080"/>
              </a:xfrm>
              <a:prstGeom prst="diamond">
                <a:avLst/>
              </a:prstGeom>
              <a:noFill/>
              <a:ln w="9360">
                <a:solidFill>
                  <a:schemeClr val="accent5"/>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100" spc="-1" strike="noStrike">
                    <a:solidFill>
                      <a:srgbClr val="5b9bd5"/>
                    </a:solidFill>
                    <a:latin typeface="Calibri"/>
                    <a:ea typeface="DejaVu Sans"/>
                  </a:rPr>
                  <a:t>Pandas 0.25</a:t>
                </a:r>
                <a:endParaRPr b="0" lang="en-US" sz="1100" spc="-1" strike="noStrike">
                  <a:latin typeface="Arial"/>
                </a:endParaRPr>
              </a:p>
            </p:txBody>
          </p:sp>
        </p:grpSp>
        <p:sp>
          <p:nvSpPr>
            <p:cNvPr id="634" name="Line 27"/>
            <p:cNvSpPr/>
            <p:nvPr/>
          </p:nvSpPr>
          <p:spPr>
            <a:xfrm>
              <a:off x="6944400" y="4481640"/>
              <a:ext cx="298080" cy="0"/>
            </a:xfrm>
            <a:prstGeom prst="line">
              <a:avLst/>
            </a:prstGeom>
            <a:ln w="38160">
              <a:solidFill>
                <a:schemeClr val="accent2"/>
              </a:solidFill>
            </a:ln>
          </p:spPr>
          <p:style>
            <a:lnRef idx="1">
              <a:schemeClr val="accent6"/>
            </a:lnRef>
            <a:fillRef idx="0">
              <a:schemeClr val="accent6"/>
            </a:fillRef>
            <a:effectRef idx="0">
              <a:schemeClr val="accent6"/>
            </a:effectRef>
            <a:fontRef idx="minor"/>
          </p:style>
        </p:sp>
      </p:grpSp>
      <p:sp>
        <p:nvSpPr>
          <p:cNvPr id="635" name="CustomShape 28"/>
          <p:cNvSpPr/>
          <p:nvPr/>
        </p:nvSpPr>
        <p:spPr>
          <a:xfrm>
            <a:off x="6217920" y="5013000"/>
            <a:ext cx="5210280" cy="162432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an environment is a virtual place that has specific versions of python and packages installed</a:t>
            </a:r>
            <a:endParaRPr b="0" lang="en-US" sz="1800" spc="-1" strike="noStrike">
              <a:latin typeface="Arial"/>
            </a:endParaRPr>
          </a:p>
          <a:p>
            <a:pPr>
              <a:lnSpc>
                <a:spcPct val="100000"/>
              </a:lnSpc>
            </a:pP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You can create, activate, deactivate, switch and export environments</a:t>
            </a:r>
            <a:endParaRPr b="0" lang="en-US" sz="1800" spc="-1" strike="noStrike">
              <a:latin typeface="Arial"/>
            </a:endParaRPr>
          </a:p>
        </p:txBody>
      </p:sp>
      <p:sp>
        <p:nvSpPr>
          <p:cNvPr id="636" name="CustomShape 29"/>
          <p:cNvSpPr/>
          <p:nvPr/>
        </p:nvSpPr>
        <p:spPr>
          <a:xfrm>
            <a:off x="571680" y="3108960"/>
            <a:ext cx="1161000" cy="1161360"/>
          </a:xfrm>
          <a:prstGeom prst="ellipse">
            <a:avLst/>
          </a:prstGeom>
          <a:ln>
            <a:noFill/>
          </a:ln>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37" name="CustomShape 30"/>
          <p:cNvSpPr/>
          <p:nvPr/>
        </p:nvSpPr>
        <p:spPr>
          <a:xfrm>
            <a:off x="820440" y="3357360"/>
            <a:ext cx="664560" cy="664560"/>
          </a:xfrm>
          <a:prstGeom prst="rect">
            <a:avLst/>
          </a:prstGeom>
          <a:blipFill rotWithShape="0">
            <a:blip r:embed="rId2"/>
            <a:stretch>
              <a:fillRect/>
            </a:stretch>
          </a:blipFill>
          <a:ln>
            <a:noFill/>
          </a:ln>
        </p:spPr>
        <p:style>
          <a:lnRef idx="2"/>
          <a:fillRef idx="0"/>
          <a:effectRef idx="0">
            <a:schemeClr val="bg1">
              <a:hueOff val="0"/>
              <a:satOff val="0"/>
              <a:lumOff val="0"/>
              <a:alphaOff val="0"/>
            </a:schemeClr>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8"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rgbClr val="262626">
              <a:alpha val="70000"/>
            </a:srgbClr>
          </a:solidFill>
          <a:ln w="12600">
            <a:noFill/>
          </a:ln>
        </p:spPr>
        <p:style>
          <a:lnRef idx="0"/>
          <a:fillRef idx="0"/>
          <a:effectRef idx="0"/>
          <a:fontRef idx="minor"/>
        </p:style>
      </p:sp>
      <p:sp>
        <p:nvSpPr>
          <p:cNvPr id="639"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640" name="CustomShape 3"/>
          <p:cNvSpPr/>
          <p:nvPr/>
        </p:nvSpPr>
        <p:spPr>
          <a:xfrm>
            <a:off x="837720" y="442800"/>
            <a:ext cx="3272040" cy="32904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How do I work with Python?</a:t>
            </a:r>
            <a:endParaRPr b="0" lang="en-US" sz="4400" spc="-1" strike="noStrike">
              <a:latin typeface="Arial"/>
            </a:endParaRPr>
          </a:p>
        </p:txBody>
      </p:sp>
      <p:graphicFrame>
        <p:nvGraphicFramePr>
          <p:cNvPr id="3" name="Diagram3"/>
          <p:cNvGraphicFramePr/>
          <p:nvPr>
            <p:extLst>
              <p:ext uri="{D42A27DB-BD31-4B8C-83A1-F6EECF244321}">
                <p14:modId xmlns:p14="http://schemas.microsoft.com/office/powerpoint/2010/main" val="1784010873"/>
              </p:ext>
            </p:extLst>
          </p:nvPr>
        </p:nvGraphicFramePr>
        <p:xfrm>
          <a:off x="6084720" y="1137600"/>
          <a:ext cx="6124320" cy="507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41" name="Line 4"/>
          <p:cNvSpPr/>
          <p:nvPr/>
        </p:nvSpPr>
        <p:spPr>
          <a:xfrm>
            <a:off x="8201520" y="1838160"/>
            <a:ext cx="1100520" cy="0"/>
          </a:xfrm>
          <a:prstGeom prst="line">
            <a:avLst/>
          </a:prstGeom>
          <a:ln w="57240">
            <a:solidFill>
              <a:srgbClr val="a5a5a5"/>
            </a:solidFill>
          </a:ln>
        </p:spPr>
        <p:style>
          <a:lnRef idx="1">
            <a:schemeClr val="accent1"/>
          </a:lnRef>
          <a:fillRef idx="0">
            <a:schemeClr val="accent1"/>
          </a:fillRef>
          <a:effectRef idx="0">
            <a:schemeClr val="accent1"/>
          </a:effectRef>
          <a:fontRef idx="minor"/>
        </p:style>
      </p:sp>
      <p:sp>
        <p:nvSpPr>
          <p:cNvPr id="642" name="Line 5"/>
          <p:cNvSpPr/>
          <p:nvPr/>
        </p:nvSpPr>
        <p:spPr>
          <a:xfrm>
            <a:off x="5212080" y="4480560"/>
            <a:ext cx="1097280" cy="0"/>
          </a:xfrm>
          <a:prstGeom prst="line">
            <a:avLst/>
          </a:prstGeom>
          <a:ln w="19080">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3"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chemeClr val="accent5">
              <a:hueOff val="0"/>
              <a:satOff val="0"/>
              <a:lumOff val="0"/>
              <a:alphaOff val="0"/>
            </a:schemeClr>
          </a:solidFill>
          <a:ln w="12600">
            <a:noFill/>
          </a:ln>
        </p:spPr>
        <p:style>
          <a:lnRef idx="0"/>
          <a:fillRef idx="0"/>
          <a:effectRef idx="0"/>
          <a:fontRef idx="minor"/>
        </p:style>
      </p:sp>
      <p:sp>
        <p:nvSpPr>
          <p:cNvPr id="644"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645" name="CustomShape 3"/>
          <p:cNvSpPr/>
          <p:nvPr/>
        </p:nvSpPr>
        <p:spPr>
          <a:xfrm>
            <a:off x="549720" y="579600"/>
            <a:ext cx="3732480" cy="23616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200" spc="-1" strike="noStrike">
                <a:solidFill>
                  <a:srgbClr val="ffffff"/>
                </a:solidFill>
                <a:latin typeface="Calibri Light"/>
                <a:ea typeface="DejaVu Sans"/>
              </a:rPr>
              <a:t>Writing and editing code</a:t>
            </a:r>
            <a:endParaRPr b="0" lang="en-US" sz="4200" spc="-1" strike="noStrike">
              <a:latin typeface="Arial"/>
            </a:endParaRPr>
          </a:p>
        </p:txBody>
      </p:sp>
      <p:sp>
        <p:nvSpPr>
          <p:cNvPr id="646" name="CustomShape 4"/>
          <p:cNvSpPr/>
          <p:nvPr/>
        </p:nvSpPr>
        <p:spPr>
          <a:xfrm>
            <a:off x="7091280" y="1068120"/>
            <a:ext cx="4555080" cy="5027400"/>
          </a:xfrm>
          <a:prstGeom prst="rect">
            <a:avLst/>
          </a:prstGeom>
          <a:noFill/>
          <a:ln>
            <a:noFill/>
          </a:ln>
        </p:spPr>
        <p:style>
          <a:lnRef idx="0"/>
          <a:fillRef idx="0"/>
          <a:effectRef idx="0"/>
          <a:fontRef idx="minor"/>
        </p:style>
        <p:txBody>
          <a:bodyPr lIns="90000" rIns="90000" tIns="45000" bIns="45000">
            <a:spAutoFit/>
          </a:bodyPr>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Terminal</a:t>
            </a:r>
            <a:r>
              <a:rPr b="0" lang="en-US" sz="1400" spc="-1" strike="noStrike">
                <a:solidFill>
                  <a:srgbClr val="000000"/>
                </a:solidFill>
                <a:latin typeface="Calibri"/>
                <a:ea typeface="DejaVu Sans"/>
              </a:rPr>
              <a:t> </a:t>
            </a:r>
            <a:r>
              <a:rPr b="0" lang="en-US" sz="1800" spc="-1" strike="noStrike">
                <a:solidFill>
                  <a:srgbClr val="000000"/>
                </a:solidFill>
                <a:latin typeface="Calibri"/>
                <a:ea typeface="DejaVu Sans"/>
              </a:rPr>
              <a:t>2 options:</a:t>
            </a:r>
            <a:endParaRPr b="0" lang="en-US" sz="1800" spc="-1" strike="noStrike">
              <a:latin typeface="Arial"/>
            </a:endParaRPr>
          </a:p>
          <a:p>
            <a:pPr lvl="1" marL="743040" indent="-281880">
              <a:lnSpc>
                <a:spcPct val="100000"/>
              </a:lnSpc>
              <a:buClr>
                <a:srgbClr val="000000"/>
              </a:buClr>
              <a:buFont typeface="Arial"/>
              <a:buChar char="•"/>
            </a:pPr>
            <a:r>
              <a:rPr b="1" lang="en-US" sz="1800" spc="-1" strike="noStrike">
                <a:solidFill>
                  <a:srgbClr val="000000"/>
                </a:solidFill>
                <a:latin typeface="Calibri"/>
                <a:ea typeface="DejaVu Sans"/>
              </a:rPr>
              <a:t>Shell</a:t>
            </a:r>
            <a:r>
              <a:rPr b="0" lang="en-US" sz="1800" spc="-1" strike="noStrike">
                <a:solidFill>
                  <a:srgbClr val="000000"/>
                </a:solidFill>
                <a:latin typeface="Calibri"/>
                <a:ea typeface="DejaVu Sans"/>
              </a:rPr>
              <a:t>: </a:t>
            </a:r>
            <a:r>
              <a:rPr b="0" i="1" lang="en-US" sz="1800" spc="-1" strike="noStrike">
                <a:solidFill>
                  <a:srgbClr val="767171"/>
                </a:solidFill>
                <a:latin typeface="Calibri"/>
                <a:ea typeface="DejaVu Sans"/>
              </a:rPr>
              <a:t>python</a:t>
            </a:r>
            <a:endParaRPr b="0" lang="en-US" sz="1800" spc="-1" strike="noStrike">
              <a:latin typeface="Arial"/>
            </a:endParaRPr>
          </a:p>
          <a:p>
            <a:pPr lvl="1" marL="743040" indent="-281880">
              <a:lnSpc>
                <a:spcPct val="100000"/>
              </a:lnSpc>
              <a:buClr>
                <a:srgbClr val="000000"/>
              </a:buClr>
              <a:buFont typeface="Arial"/>
              <a:buChar char="•"/>
            </a:pPr>
            <a:r>
              <a:rPr b="1" lang="en-US" sz="1800" spc="-1" strike="noStrike">
                <a:solidFill>
                  <a:srgbClr val="000000"/>
                </a:solidFill>
                <a:latin typeface="Calibri"/>
                <a:ea typeface="DejaVu Sans"/>
              </a:rPr>
              <a:t>Interactive</a:t>
            </a:r>
            <a:r>
              <a:rPr b="0" lang="en-US" sz="1800" spc="-1" strike="noStrike">
                <a:solidFill>
                  <a:srgbClr val="000000"/>
                </a:solidFill>
                <a:latin typeface="Calibri"/>
                <a:ea typeface="DejaVu Sans"/>
              </a:rPr>
              <a:t> shell:</a:t>
            </a:r>
            <a:r>
              <a:rPr b="0" i="1" lang="en-US" sz="1800" spc="-1" strike="noStrike">
                <a:solidFill>
                  <a:srgbClr val="767171"/>
                </a:solidFill>
                <a:latin typeface="Calibri"/>
                <a:ea typeface="DejaVu Sans"/>
              </a:rPr>
              <a:t> ipython</a:t>
            </a:r>
            <a:endParaRPr b="0" lang="en-US" sz="1800" spc="-1" strike="noStrike">
              <a:latin typeface="Arial"/>
            </a:endParaRPr>
          </a:p>
          <a:p>
            <a:pPr>
              <a:lnSpc>
                <a:spcPct val="100000"/>
              </a:lnSpc>
            </a:pPr>
            <a:endParaRPr b="0" lang="en-US" sz="1800" spc="-1" strike="noStrike">
              <a:latin typeface="Arial"/>
            </a:endParaRPr>
          </a:p>
          <a:p>
            <a:pPr marL="285840" indent="-281880">
              <a:lnSpc>
                <a:spcPct val="100000"/>
              </a:lnSpc>
              <a:buClr>
                <a:srgbClr val="000000"/>
              </a:buClr>
              <a:buFont typeface="Arial"/>
              <a:buChar char="•"/>
            </a:pPr>
            <a:r>
              <a:rPr b="0" lang="en-US" sz="1800" spc="-1" strike="noStrike">
                <a:solidFill>
                  <a:srgbClr val="000000"/>
                </a:solidFill>
                <a:latin typeface="Calibri"/>
                <a:ea typeface="DejaVu Sans"/>
              </a:rPr>
              <a:t>Simple </a:t>
            </a:r>
            <a:r>
              <a:rPr b="1" lang="en-US" sz="1800" spc="-1" strike="noStrike">
                <a:solidFill>
                  <a:srgbClr val="000000"/>
                </a:solidFill>
                <a:latin typeface="Calibri"/>
                <a:ea typeface="DejaVu Sans"/>
              </a:rPr>
              <a:t>text editors:</a:t>
            </a:r>
            <a:endParaRPr b="0" lang="en-US" sz="1800" spc="-1" strike="noStrike">
              <a:latin typeface="Arial"/>
            </a:endParaRPr>
          </a:p>
          <a:p>
            <a:pPr lvl="1" marL="743040" indent="-281880">
              <a:lnSpc>
                <a:spcPct val="100000"/>
              </a:lnSpc>
              <a:buClr>
                <a:srgbClr val="000000"/>
              </a:buClr>
              <a:buFont typeface="Arial"/>
              <a:buChar char="•"/>
            </a:pPr>
            <a:r>
              <a:rPr b="1" lang="en-US" sz="1800" spc="-1" strike="noStrike">
                <a:solidFill>
                  <a:srgbClr val="000000"/>
                </a:solidFill>
                <a:latin typeface="Calibri"/>
                <a:ea typeface="DejaVu Sans"/>
              </a:rPr>
              <a:t>Notepad++</a:t>
            </a:r>
            <a:endParaRPr b="0" lang="en-US" sz="1800" spc="-1" strike="noStrike">
              <a:latin typeface="Arial"/>
            </a:endParaRPr>
          </a:p>
          <a:p>
            <a:pPr lvl="1" marL="743040" indent="-281880">
              <a:lnSpc>
                <a:spcPct val="100000"/>
              </a:lnSpc>
              <a:buClr>
                <a:srgbClr val="000000"/>
              </a:buClr>
              <a:buFont typeface="Arial"/>
              <a:buChar char="•"/>
            </a:pPr>
            <a:r>
              <a:rPr b="1" lang="en-US" sz="1800" spc="-1" strike="noStrike">
                <a:solidFill>
                  <a:srgbClr val="000000"/>
                </a:solidFill>
                <a:latin typeface="Calibri"/>
                <a:ea typeface="DejaVu Sans"/>
              </a:rPr>
              <a:t>Vim</a:t>
            </a:r>
            <a:endParaRPr b="0" lang="en-US" sz="1800" spc="-1" strike="noStrike">
              <a:latin typeface="Arial"/>
            </a:endParaRPr>
          </a:p>
          <a:p>
            <a:pPr>
              <a:lnSpc>
                <a:spcPct val="100000"/>
              </a:lnSpc>
            </a:pPr>
            <a:endParaRPr b="0" lang="en-US" sz="1800" spc="-1" strike="noStrike">
              <a:latin typeface="Arial"/>
            </a:endParaRPr>
          </a:p>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Integrated development environments</a:t>
            </a:r>
            <a:r>
              <a:rPr b="0" lang="en-US" sz="1800" spc="-1" strike="noStrike">
                <a:solidFill>
                  <a:srgbClr val="000000"/>
                </a:solidFill>
                <a:latin typeface="Calibri"/>
                <a:ea typeface="DejaVu Sans"/>
              </a:rPr>
              <a:t> (IDEs) Several options:</a:t>
            </a:r>
            <a:endParaRPr b="0" lang="en-US" sz="1800" spc="-1" strike="noStrike">
              <a:latin typeface="Arial"/>
            </a:endParaRPr>
          </a:p>
          <a:p>
            <a:pPr lvl="1" marL="743040" indent="-281880">
              <a:lnSpc>
                <a:spcPct val="100000"/>
              </a:lnSpc>
              <a:buClr>
                <a:srgbClr val="000000"/>
              </a:buClr>
              <a:buFont typeface="Arial"/>
              <a:buChar char="•"/>
            </a:pPr>
            <a:r>
              <a:rPr b="0" lang="en-US" sz="1800" spc="-1" strike="noStrike">
                <a:solidFill>
                  <a:srgbClr val="000000"/>
                </a:solidFill>
                <a:latin typeface="Calibri"/>
                <a:ea typeface="DejaVu Sans"/>
              </a:rPr>
              <a:t>IDLE</a:t>
            </a:r>
            <a:endParaRPr b="0" lang="en-US" sz="1800" spc="-1" strike="noStrike">
              <a:latin typeface="Arial"/>
            </a:endParaRPr>
          </a:p>
          <a:p>
            <a:pPr lvl="1" marL="743040" indent="-281880">
              <a:lnSpc>
                <a:spcPct val="100000"/>
              </a:lnSpc>
              <a:buClr>
                <a:srgbClr val="000000"/>
              </a:buClr>
              <a:buFont typeface="Arial"/>
              <a:buChar char="•"/>
            </a:pPr>
            <a:r>
              <a:rPr b="0" lang="en-US" sz="1800" spc="-1" strike="noStrike">
                <a:solidFill>
                  <a:srgbClr val="000000"/>
                </a:solidFill>
                <a:latin typeface="Calibri"/>
                <a:ea typeface="DejaVu Sans"/>
              </a:rPr>
              <a:t>PyCharm</a:t>
            </a:r>
            <a:endParaRPr b="0" lang="en-US" sz="1800" spc="-1" strike="noStrike">
              <a:latin typeface="Arial"/>
            </a:endParaRPr>
          </a:p>
          <a:p>
            <a:pPr lvl="1" marL="743040" indent="-281880">
              <a:lnSpc>
                <a:spcPct val="100000"/>
              </a:lnSpc>
              <a:buClr>
                <a:srgbClr val="000000"/>
              </a:buClr>
              <a:buFont typeface="Arial"/>
              <a:buChar char="•"/>
            </a:pPr>
            <a:r>
              <a:rPr b="0" lang="en-US" sz="1800" spc="-1" strike="noStrike">
                <a:solidFill>
                  <a:srgbClr val="000000"/>
                </a:solidFill>
                <a:latin typeface="Calibri"/>
                <a:ea typeface="DejaVu Sans"/>
              </a:rPr>
              <a:t>Spyder</a:t>
            </a:r>
            <a:endParaRPr b="0" lang="en-US" sz="1800" spc="-1" strike="noStrike">
              <a:latin typeface="Arial"/>
            </a:endParaRPr>
          </a:p>
          <a:p>
            <a:pPr lvl="1" marL="743040" indent="-281880">
              <a:lnSpc>
                <a:spcPct val="100000"/>
              </a:lnSpc>
              <a:buClr>
                <a:srgbClr val="000000"/>
              </a:buClr>
              <a:buFont typeface="Arial"/>
              <a:buChar char="•"/>
            </a:pPr>
            <a:r>
              <a:rPr b="0" lang="en-US" sz="1800" spc="-1" strike="noStrike">
                <a:solidFill>
                  <a:srgbClr val="000000"/>
                </a:solidFill>
                <a:latin typeface="Calibri"/>
                <a:ea typeface="DejaVu Sans"/>
              </a:rPr>
              <a:t>Visual Studio Code</a:t>
            </a:r>
            <a:endParaRPr b="0" lang="en-US" sz="1800" spc="-1" strike="noStrike">
              <a:latin typeface="Arial"/>
            </a:endParaRPr>
          </a:p>
          <a:p>
            <a:pPr>
              <a:lnSpc>
                <a:spcPct val="100000"/>
              </a:lnSpc>
            </a:pPr>
            <a:endParaRPr b="0" lang="en-US" sz="1800" spc="-1" strike="noStrike">
              <a:latin typeface="Arial"/>
            </a:endParaRPr>
          </a:p>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Jupyter Notebooks</a:t>
            </a:r>
            <a:endParaRPr b="0" lang="en-US" sz="1800" spc="-1" strike="noStrike">
              <a:latin typeface="Arial"/>
            </a:endParaRPr>
          </a:p>
          <a:p>
            <a:pPr>
              <a:lnSpc>
                <a:spcPct val="100000"/>
              </a:lnSpc>
            </a:pPr>
            <a:endParaRPr b="0" lang="en-US" sz="1800" spc="-1" strike="noStrike">
              <a:latin typeface="Arial"/>
            </a:endParaRPr>
          </a:p>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Google Colab</a:t>
            </a:r>
            <a:endParaRPr b="0" lang="en-US" sz="1800" spc="-1" strike="noStrike">
              <a:latin typeface="Arial"/>
            </a:endParaRPr>
          </a:p>
        </p:txBody>
      </p:sp>
      <p:pic>
        <p:nvPicPr>
          <p:cNvPr id="647" name="Graphic 7" descr="Programmer female outline"/>
          <p:cNvPicPr/>
          <p:nvPr/>
        </p:nvPicPr>
        <p:blipFill>
          <a:blip r:embed="rId1"/>
          <a:stretch/>
        </p:blipFill>
        <p:spPr>
          <a:xfrm>
            <a:off x="6217920" y="3304440"/>
            <a:ext cx="910080" cy="910440"/>
          </a:xfrm>
          <a:prstGeom prst="rect">
            <a:avLst/>
          </a:prstGeom>
          <a:ln>
            <a:noFill/>
          </a:ln>
        </p:spPr>
      </p:pic>
      <p:pic>
        <p:nvPicPr>
          <p:cNvPr id="648" name="Graphic 9" descr="Web design outline"/>
          <p:cNvPicPr/>
          <p:nvPr/>
        </p:nvPicPr>
        <p:blipFill>
          <a:blip r:embed="rId2"/>
          <a:stretch/>
        </p:blipFill>
        <p:spPr>
          <a:xfrm>
            <a:off x="6217920" y="1068120"/>
            <a:ext cx="910080" cy="910440"/>
          </a:xfrm>
          <a:prstGeom prst="rect">
            <a:avLst/>
          </a:prstGeom>
          <a:ln>
            <a:noFill/>
          </a:ln>
        </p:spPr>
      </p:pic>
      <p:pic>
        <p:nvPicPr>
          <p:cNvPr id="649" name="Graphic 11" descr="Closed book outline"/>
          <p:cNvPicPr/>
          <p:nvPr/>
        </p:nvPicPr>
        <p:blipFill>
          <a:blip r:embed="rId3"/>
          <a:stretch/>
        </p:blipFill>
        <p:spPr>
          <a:xfrm>
            <a:off x="6217920" y="5194800"/>
            <a:ext cx="910080" cy="910440"/>
          </a:xfrm>
          <a:prstGeom prst="rect">
            <a:avLst/>
          </a:prstGeom>
          <a:ln>
            <a:noFill/>
          </a:ln>
        </p:spPr>
      </p:pic>
      <p:pic>
        <p:nvPicPr>
          <p:cNvPr id="650" name="Graphic 13" descr="Document outline"/>
          <p:cNvPicPr/>
          <p:nvPr/>
        </p:nvPicPr>
        <p:blipFill>
          <a:blip r:embed="rId4"/>
          <a:stretch/>
        </p:blipFill>
        <p:spPr>
          <a:xfrm>
            <a:off x="6217920" y="2271240"/>
            <a:ext cx="910080" cy="910440"/>
          </a:xfrm>
          <a:prstGeom prst="rect">
            <a:avLst/>
          </a:prstGeom>
          <a:ln>
            <a:noFill/>
          </a:ln>
        </p:spPr>
      </p:pic>
      <p:sp>
        <p:nvSpPr>
          <p:cNvPr id="651" name="CustomShape 5"/>
          <p:cNvSpPr/>
          <p:nvPr/>
        </p:nvSpPr>
        <p:spPr>
          <a:xfrm>
            <a:off x="6302520" y="5029200"/>
            <a:ext cx="5328000" cy="1461240"/>
          </a:xfrm>
          <a:prstGeom prst="rect">
            <a:avLst/>
          </a:prstGeom>
          <a:noFill/>
          <a:ln w="2916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2" name="CustomShape 1"/>
          <p:cNvSpPr/>
          <p:nvPr/>
        </p:nvSpPr>
        <p:spPr>
          <a:xfrm flipV="1">
            <a:off x="0" y="-4320"/>
            <a:ext cx="557604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653" name="CustomShape 2"/>
          <p:cNvSpPr/>
          <p:nvPr/>
        </p:nvSpPr>
        <p:spPr>
          <a:xfrm flipV="1">
            <a:off x="360" y="-4320"/>
            <a:ext cx="511848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54" name="CustomShape 3"/>
          <p:cNvSpPr/>
          <p:nvPr/>
        </p:nvSpPr>
        <p:spPr>
          <a:xfrm>
            <a:off x="365760" y="274320"/>
            <a:ext cx="3996720" cy="20095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Jupyter Notebooks</a:t>
            </a:r>
            <a:endParaRPr b="0" lang="en-US" sz="4400" spc="-1" strike="noStrike">
              <a:latin typeface="Arial"/>
            </a:endParaRPr>
          </a:p>
        </p:txBody>
      </p:sp>
      <p:sp>
        <p:nvSpPr>
          <p:cNvPr id="655" name="CustomShape 4"/>
          <p:cNvSpPr/>
          <p:nvPr/>
        </p:nvSpPr>
        <p:spPr>
          <a:xfrm>
            <a:off x="6572520" y="1005840"/>
            <a:ext cx="5130000" cy="7833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1800" spc="-1" strike="noStrike">
                <a:solidFill>
                  <a:srgbClr val="000000"/>
                </a:solidFill>
                <a:latin typeface="Calibri"/>
                <a:ea typeface="DejaVu Sans"/>
              </a:rPr>
              <a:t>The </a:t>
            </a:r>
            <a:r>
              <a:rPr b="1" lang="en-US" sz="1800" spc="-1" strike="noStrike">
                <a:solidFill>
                  <a:srgbClr val="000000"/>
                </a:solidFill>
                <a:latin typeface="Calibri"/>
                <a:ea typeface="DejaVu Sans"/>
              </a:rPr>
              <a:t>Jupyter Notebook </a:t>
            </a:r>
            <a:r>
              <a:rPr b="0" lang="en-US" sz="1800" spc="-1" strike="noStrike">
                <a:solidFill>
                  <a:srgbClr val="000000"/>
                </a:solidFill>
                <a:latin typeface="Calibri"/>
                <a:ea typeface="DejaVu Sans"/>
              </a:rPr>
              <a:t>is</a:t>
            </a:r>
            <a:r>
              <a:rPr b="1" lang="en-US" sz="1800" spc="-1" strike="noStrike">
                <a:solidFill>
                  <a:srgbClr val="000000"/>
                </a:solidFill>
                <a:latin typeface="Calibri"/>
                <a:ea typeface="DejaVu Sans"/>
              </a:rPr>
              <a:t> an open-source application </a:t>
            </a:r>
            <a:r>
              <a:rPr b="0" lang="en-US" sz="1800" spc="-1" strike="noStrike">
                <a:solidFill>
                  <a:srgbClr val="000000"/>
                </a:solidFill>
                <a:latin typeface="Calibri"/>
                <a:ea typeface="DejaVu Sans"/>
              </a:rPr>
              <a:t>to</a:t>
            </a:r>
            <a:r>
              <a:rPr b="1" lang="en-US" sz="1800" spc="-1" strike="noStrike">
                <a:solidFill>
                  <a:srgbClr val="000000"/>
                </a:solidFill>
                <a:latin typeface="Calibri"/>
                <a:ea typeface="DejaVu Sans"/>
              </a:rPr>
              <a:t> create and share </a:t>
            </a:r>
            <a:r>
              <a:rPr b="0" lang="en-US" sz="1800" spc="-1" strike="noStrike">
                <a:solidFill>
                  <a:srgbClr val="000000"/>
                </a:solidFill>
                <a:latin typeface="Calibri"/>
                <a:ea typeface="DejaVu Sans"/>
              </a:rPr>
              <a:t>documents that contain </a:t>
            </a:r>
            <a:r>
              <a:rPr b="1" lang="en-US" sz="1800" spc="-1" strike="noStrike">
                <a:solidFill>
                  <a:srgbClr val="000000"/>
                </a:solidFill>
                <a:latin typeface="Calibri"/>
                <a:ea typeface="DejaVu Sans"/>
              </a:rPr>
              <a:t>code, equations, visualizations and text </a:t>
            </a:r>
            <a:r>
              <a:rPr b="0" lang="en-US" sz="1800" spc="-1" strike="noStrike">
                <a:solidFill>
                  <a:srgbClr val="000000"/>
                </a:solidFill>
                <a:latin typeface="Calibri"/>
                <a:ea typeface="DejaVu Sans"/>
              </a:rPr>
              <a:t>(markdown)</a:t>
            </a:r>
            <a:endParaRPr b="0" lang="en-US" sz="1800" spc="-1" strike="noStrike">
              <a:latin typeface="Arial"/>
            </a:endParaRPr>
          </a:p>
        </p:txBody>
      </p:sp>
      <p:sp>
        <p:nvSpPr>
          <p:cNvPr id="656" name="CustomShape 5"/>
          <p:cNvSpPr/>
          <p:nvPr/>
        </p:nvSpPr>
        <p:spPr>
          <a:xfrm>
            <a:off x="1381680" y="2912760"/>
            <a:ext cx="1161000" cy="1161360"/>
          </a:xfrm>
          <a:prstGeom prst="ellipse">
            <a:avLst/>
          </a:prstGeom>
          <a:ln>
            <a:noFill/>
          </a:ln>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57" name="CustomShape 6"/>
          <p:cNvSpPr/>
          <p:nvPr/>
        </p:nvSpPr>
        <p:spPr>
          <a:xfrm>
            <a:off x="1630080" y="316116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pic>
        <p:nvPicPr>
          <p:cNvPr id="658" name="Picture 4" descr="Jupyter notebooks over SSH for remote deep learning on a GPU • RC"/>
          <p:cNvPicPr/>
          <p:nvPr/>
        </p:nvPicPr>
        <p:blipFill>
          <a:blip r:embed="rId2"/>
          <a:stretch/>
        </p:blipFill>
        <p:spPr>
          <a:xfrm>
            <a:off x="5540760" y="767160"/>
            <a:ext cx="913680" cy="1059840"/>
          </a:xfrm>
          <a:prstGeom prst="rect">
            <a:avLst/>
          </a:prstGeom>
          <a:ln>
            <a:noFill/>
          </a:ln>
        </p:spPr>
      </p:pic>
      <p:sp>
        <p:nvSpPr>
          <p:cNvPr id="659" name="CustomShape 7"/>
          <p:cNvSpPr/>
          <p:nvPr/>
        </p:nvSpPr>
        <p:spPr>
          <a:xfrm>
            <a:off x="6583680" y="182880"/>
            <a:ext cx="383868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Arial"/>
                <a:ea typeface="DejaVu Sans"/>
              </a:rPr>
              <a:t>Jupyter Notebook</a:t>
            </a:r>
            <a:endParaRPr b="0" lang="en-US" sz="3600" spc="-1" strike="noStrike">
              <a:latin typeface="Arial"/>
            </a:endParaRPr>
          </a:p>
        </p:txBody>
      </p:sp>
      <p:sp>
        <p:nvSpPr>
          <p:cNvPr id="660" name="CustomShape 8"/>
          <p:cNvSpPr/>
          <p:nvPr/>
        </p:nvSpPr>
        <p:spPr>
          <a:xfrm>
            <a:off x="8046720" y="2194560"/>
            <a:ext cx="3564360" cy="367200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Browser-based </a:t>
            </a:r>
            <a:r>
              <a:rPr b="1" lang="en-US" sz="1800" spc="-1" strike="noStrike">
                <a:solidFill>
                  <a:srgbClr val="000000"/>
                </a:solidFill>
                <a:latin typeface="Arial"/>
                <a:ea typeface="DejaVu Sans"/>
              </a:rPr>
              <a:t>development environment</a:t>
            </a:r>
            <a:r>
              <a:rPr b="0" lang="en-US" sz="1800" spc="-1" strike="noStrike">
                <a:solidFill>
                  <a:srgbClr val="000000"/>
                </a:solidFill>
                <a:latin typeface="Arial"/>
                <a:ea typeface="DejaVu Sans"/>
              </a:rPr>
              <a:t> for creating, running and sharing python code</a:t>
            </a:r>
            <a:br/>
            <a:r>
              <a:rPr b="0" lang="en-US" sz="1800" spc="-1" strike="noStrike">
                <a:solidFill>
                  <a:srgbClr val="000000"/>
                </a:solidFill>
                <a:latin typeface="Arial"/>
                <a:ea typeface="DejaVu Sans"/>
              </a:rPr>
              <a:t> </a:t>
            </a: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Combine code with text and output</a:t>
            </a:r>
            <a:br/>
            <a:r>
              <a:rPr b="0" lang="en-US" sz="1800" spc="-1" strike="noStrike">
                <a:solidFill>
                  <a:srgbClr val="000000"/>
                </a:solidFill>
                <a:latin typeface="Arial"/>
                <a:ea typeface="DejaVu Sans"/>
              </a:rPr>
              <a:t> </a:t>
            </a: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typically installed with conda</a:t>
            </a:r>
            <a:br/>
            <a:r>
              <a:rPr b="0" lang="en-US" sz="1800" spc="-1" strike="noStrike">
                <a:solidFill>
                  <a:srgbClr val="000000"/>
                </a:solidFill>
                <a:latin typeface="Arial"/>
                <a:ea typeface="DejaVu Sans"/>
              </a:rPr>
              <a:t> </a:t>
            </a:r>
            <a:endParaRPr b="0" lang="en-US" sz="1800" spc="-1" strike="noStrike">
              <a:latin typeface="Arial"/>
            </a:endParaRPr>
          </a:p>
          <a:p>
            <a:pPr marL="216000" indent="-214200">
              <a:lnSpc>
                <a:spcPct val="100000"/>
              </a:lnSpc>
              <a:buClr>
                <a:srgbClr val="000000"/>
              </a:buClr>
              <a:buSzPct val="45000"/>
              <a:buFont typeface="Wingdings" charset="2"/>
              <a:buChar char=""/>
            </a:pPr>
            <a:r>
              <a:rPr b="0" lang="en-US" sz="1800" spc="-1" strike="noStrike">
                <a:solidFill>
                  <a:srgbClr val="000000"/>
                </a:solidFill>
                <a:latin typeface="Arial"/>
                <a:ea typeface="DejaVu Sans"/>
              </a:rPr>
              <a:t>i.e. it’s not jupyter VS conda, you use conda to manage jupyter and your other packages   </a:t>
            </a:r>
            <a:endParaRPr b="0" lang="en-US" sz="1800" spc="-1" strike="noStrike">
              <a:latin typeface="Arial"/>
            </a:endParaRPr>
          </a:p>
        </p:txBody>
      </p:sp>
      <p:pic>
        <p:nvPicPr>
          <p:cNvPr id="661" name="" descr=""/>
          <p:cNvPicPr/>
          <p:nvPr/>
        </p:nvPicPr>
        <p:blipFill>
          <a:blip r:embed="rId3"/>
          <a:stretch/>
        </p:blipFill>
        <p:spPr>
          <a:xfrm>
            <a:off x="3124080" y="2560320"/>
            <a:ext cx="4535640" cy="36558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2" name="CustomShape 1"/>
          <p:cNvSpPr/>
          <p:nvPr/>
        </p:nvSpPr>
        <p:spPr>
          <a:xfrm>
            <a:off x="1080" y="0"/>
            <a:ext cx="12183120" cy="6854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3" name="CustomShape 2"/>
          <p:cNvSpPr/>
          <p:nvPr/>
        </p:nvSpPr>
        <p:spPr>
          <a:xfrm flipV="1">
            <a:off x="0" y="-4320"/>
            <a:ext cx="635076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664" name="CustomShape 3"/>
          <p:cNvSpPr/>
          <p:nvPr/>
        </p:nvSpPr>
        <p:spPr>
          <a:xfrm flipV="1">
            <a:off x="360" y="-4320"/>
            <a:ext cx="597420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65" name="CustomShape 4"/>
          <p:cNvSpPr/>
          <p:nvPr/>
        </p:nvSpPr>
        <p:spPr>
          <a:xfrm>
            <a:off x="837720" y="557280"/>
            <a:ext cx="3524760" cy="204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Google Colab</a:t>
            </a:r>
            <a:endParaRPr b="0" lang="en-US" sz="4400" spc="-1" strike="noStrike">
              <a:latin typeface="Arial"/>
            </a:endParaRPr>
          </a:p>
        </p:txBody>
      </p:sp>
      <p:sp>
        <p:nvSpPr>
          <p:cNvPr id="666" name="CustomShape 5"/>
          <p:cNvSpPr/>
          <p:nvPr/>
        </p:nvSpPr>
        <p:spPr>
          <a:xfrm>
            <a:off x="6153840" y="2319840"/>
            <a:ext cx="5130000" cy="2235960"/>
          </a:xfrm>
          <a:prstGeom prst="rect">
            <a:avLst/>
          </a:prstGeom>
          <a:noFill/>
          <a:ln>
            <a:noFill/>
          </a:ln>
        </p:spPr>
        <p:style>
          <a:lnRef idx="0"/>
          <a:fillRef idx="0"/>
          <a:effectRef idx="0"/>
          <a:fontRef idx="minor"/>
        </p:style>
        <p:txBody>
          <a:bodyPr lIns="90000" rIns="90000" tIns="45000" bIns="45000">
            <a:noAutofit/>
          </a:bodyPr>
          <a:p>
            <a:pPr marL="228600" indent="-224640">
              <a:lnSpc>
                <a:spcPct val="90000"/>
              </a:lnSpc>
              <a:spcBef>
                <a:spcPts val="1001"/>
              </a:spcBef>
              <a:buClr>
                <a:srgbClr val="000000"/>
              </a:buClr>
              <a:buFont typeface="Arial"/>
              <a:buChar char="•"/>
            </a:pPr>
            <a:r>
              <a:rPr b="1" lang="en-US" sz="1800" spc="-1" strike="noStrike">
                <a:solidFill>
                  <a:srgbClr val="000000"/>
                </a:solidFill>
                <a:latin typeface="Calibri"/>
                <a:ea typeface="DejaVu Sans"/>
              </a:rPr>
              <a:t>Colab</a:t>
            </a:r>
            <a:r>
              <a:rPr b="0" lang="en-US" sz="1800" spc="-1" strike="noStrike">
                <a:solidFill>
                  <a:srgbClr val="000000"/>
                </a:solidFill>
                <a:latin typeface="Calibri"/>
                <a:ea typeface="DejaVu Sans"/>
              </a:rPr>
              <a:t> (Colaboratory) is a tool to </a:t>
            </a:r>
            <a:r>
              <a:rPr b="1" lang="en-US" sz="1800" spc="-1" strike="noStrike">
                <a:solidFill>
                  <a:srgbClr val="000000"/>
                </a:solidFill>
                <a:latin typeface="Calibri"/>
                <a:ea typeface="DejaVu Sans"/>
              </a:rPr>
              <a:t>write</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execute</a:t>
            </a:r>
            <a:r>
              <a:rPr b="0" lang="en-US" sz="1800" spc="-1" strike="noStrike">
                <a:solidFill>
                  <a:srgbClr val="000000"/>
                </a:solidFill>
                <a:latin typeface="Calibri"/>
                <a:ea typeface="DejaVu Sans"/>
              </a:rPr>
              <a:t> and </a:t>
            </a:r>
            <a:r>
              <a:rPr b="1" lang="en-US" sz="1800" spc="-1" strike="noStrike">
                <a:solidFill>
                  <a:srgbClr val="000000"/>
                </a:solidFill>
                <a:latin typeface="Calibri"/>
                <a:ea typeface="DejaVu Sans"/>
              </a:rPr>
              <a:t>share</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python code </a:t>
            </a:r>
            <a:r>
              <a:rPr b="0" lang="en-US" sz="1800" spc="-1" strike="noStrike">
                <a:solidFill>
                  <a:srgbClr val="000000"/>
                </a:solidFill>
                <a:latin typeface="Calibri"/>
                <a:ea typeface="DejaVu Sans"/>
              </a:rPr>
              <a:t>through the </a:t>
            </a:r>
            <a:r>
              <a:rPr b="1" lang="en-US" sz="1800" spc="-1" strike="noStrike">
                <a:solidFill>
                  <a:srgbClr val="000000"/>
                </a:solidFill>
                <a:latin typeface="Calibri"/>
                <a:ea typeface="DejaVu Sans"/>
              </a:rPr>
              <a:t>browser</a:t>
            </a:r>
            <a:endParaRPr b="0" lang="en-US" sz="1800" spc="-1" strike="noStrike">
              <a:latin typeface="Arial"/>
            </a:endParaRPr>
          </a:p>
          <a:p>
            <a:pPr marL="228600" indent="-22464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Colab is especially well suited to </a:t>
            </a:r>
            <a:r>
              <a:rPr b="1" lang="en-US" sz="1800" spc="-1" strike="noStrike">
                <a:solidFill>
                  <a:srgbClr val="000000"/>
                </a:solidFill>
                <a:latin typeface="Calibri"/>
                <a:ea typeface="DejaVu Sans"/>
              </a:rPr>
              <a:t>machine learning</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data analysis</a:t>
            </a:r>
            <a:r>
              <a:rPr b="0" lang="en-US" sz="1800" spc="-1" strike="noStrike">
                <a:solidFill>
                  <a:srgbClr val="000000"/>
                </a:solidFill>
                <a:latin typeface="Calibri"/>
                <a:ea typeface="DejaVu Sans"/>
              </a:rPr>
              <a:t> and </a:t>
            </a:r>
            <a:r>
              <a:rPr b="1" lang="en-US" sz="1800" spc="-1" strike="noStrike">
                <a:solidFill>
                  <a:srgbClr val="000000"/>
                </a:solidFill>
                <a:latin typeface="Calibri"/>
                <a:ea typeface="DejaVu Sans"/>
              </a:rPr>
              <a:t>education</a:t>
            </a:r>
            <a:r>
              <a:rPr b="0" lang="en-US" sz="1800" spc="-1" strike="noStrike">
                <a:solidFill>
                  <a:srgbClr val="000000"/>
                </a:solidFill>
                <a:latin typeface="Calibri"/>
                <a:ea typeface="DejaVu Sans"/>
              </a:rPr>
              <a:t>. </a:t>
            </a:r>
            <a:endParaRPr b="0" lang="en-US" sz="1800" spc="-1" strike="noStrike">
              <a:latin typeface="Arial"/>
            </a:endParaRPr>
          </a:p>
          <a:p>
            <a:pPr marL="228600" indent="-22464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Colab is a </a:t>
            </a:r>
            <a:r>
              <a:rPr b="1" lang="en-US" sz="1800" spc="-1" strike="noStrike">
                <a:solidFill>
                  <a:srgbClr val="000000"/>
                </a:solidFill>
                <a:latin typeface="Calibri"/>
                <a:ea typeface="DejaVu Sans"/>
              </a:rPr>
              <a:t>hosted Jupyter notebook service</a:t>
            </a:r>
            <a:r>
              <a:rPr b="0" lang="en-US" sz="1800" spc="-1" strike="noStrike">
                <a:solidFill>
                  <a:srgbClr val="000000"/>
                </a:solidFill>
                <a:latin typeface="Calibri"/>
                <a:ea typeface="DejaVu Sans"/>
              </a:rPr>
              <a:t> that requires </a:t>
            </a:r>
            <a:r>
              <a:rPr b="1" lang="en-US" sz="1800" spc="-1" strike="noStrike" u="sng">
                <a:solidFill>
                  <a:srgbClr val="000000"/>
                </a:solidFill>
                <a:uFillTx/>
                <a:latin typeface="Calibri"/>
                <a:ea typeface="DejaVu Sans"/>
              </a:rPr>
              <a:t>no setup</a:t>
            </a:r>
            <a:r>
              <a:rPr b="0" lang="en-US" sz="1800" spc="-1" strike="noStrike" u="sng">
                <a:solidFill>
                  <a:srgbClr val="000000"/>
                </a:solidFill>
                <a:uFillTx/>
                <a:latin typeface="Calibri"/>
                <a:ea typeface="DejaVu Sans"/>
              </a:rPr>
              <a:t> </a:t>
            </a:r>
            <a:r>
              <a:rPr b="0" lang="en-US" sz="1800" spc="-1" strike="noStrike">
                <a:solidFill>
                  <a:srgbClr val="000000"/>
                </a:solidFill>
                <a:latin typeface="Calibri"/>
                <a:ea typeface="DejaVu Sans"/>
              </a:rPr>
              <a:t>to use, while providing </a:t>
            </a:r>
            <a:r>
              <a:rPr b="1" lang="en-US" sz="1800" spc="-1" strike="noStrike" u="sng">
                <a:solidFill>
                  <a:srgbClr val="000000"/>
                </a:solidFill>
                <a:uFillTx/>
                <a:latin typeface="Calibri"/>
                <a:ea typeface="DejaVu Sans"/>
              </a:rPr>
              <a:t>free access</a:t>
            </a:r>
            <a:r>
              <a:rPr b="0" lang="en-US" sz="1800" spc="-1" strike="noStrike">
                <a:solidFill>
                  <a:srgbClr val="000000"/>
                </a:solidFill>
                <a:latin typeface="Calibri"/>
                <a:ea typeface="DejaVu Sans"/>
              </a:rPr>
              <a:t> to computing </a:t>
            </a:r>
            <a:r>
              <a:rPr b="1" lang="en-US" sz="1800" spc="-1" strike="noStrike" u="sng">
                <a:solidFill>
                  <a:srgbClr val="000000"/>
                </a:solidFill>
                <a:uFillTx/>
                <a:latin typeface="Calibri"/>
                <a:ea typeface="DejaVu Sans"/>
              </a:rPr>
              <a:t>resources</a:t>
            </a:r>
            <a:r>
              <a:rPr b="0" lang="en-US" sz="1800" spc="-1" strike="noStrike">
                <a:solidFill>
                  <a:srgbClr val="000000"/>
                </a:solidFill>
                <a:latin typeface="Calibri"/>
                <a:ea typeface="DejaVu Sans"/>
              </a:rPr>
              <a:t> including GPUs</a:t>
            </a:r>
            <a:endParaRPr b="0" lang="en-US" sz="1800" spc="-1" strike="noStrike">
              <a:latin typeface="Arial"/>
            </a:endParaRPr>
          </a:p>
          <a:p>
            <a:pPr marL="228600" indent="-22464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It is </a:t>
            </a:r>
            <a:r>
              <a:rPr b="1" lang="en-US" sz="1800" spc="-1" strike="noStrike">
                <a:solidFill>
                  <a:srgbClr val="000000"/>
                </a:solidFill>
                <a:latin typeface="Calibri"/>
                <a:ea typeface="DejaVu Sans"/>
              </a:rPr>
              <a:t>connected</a:t>
            </a:r>
            <a:r>
              <a:rPr b="0" lang="en-US" sz="1800" spc="-1" strike="noStrike">
                <a:solidFill>
                  <a:srgbClr val="000000"/>
                </a:solidFill>
                <a:latin typeface="Calibri"/>
                <a:ea typeface="DejaVu Sans"/>
              </a:rPr>
              <a:t> to a </a:t>
            </a:r>
            <a:r>
              <a:rPr b="1" lang="en-US" sz="1800" spc="-1" strike="noStrike">
                <a:solidFill>
                  <a:srgbClr val="000000"/>
                </a:solidFill>
                <a:latin typeface="Calibri"/>
                <a:ea typeface="DejaVu Sans"/>
              </a:rPr>
              <a:t>Google account</a:t>
            </a:r>
            <a:r>
              <a:rPr b="0" lang="en-US" sz="1800" spc="-1" strike="noStrike">
                <a:solidFill>
                  <a:srgbClr val="000000"/>
                </a:solidFill>
                <a:latin typeface="Calibri"/>
                <a:ea typeface="DejaVu Sans"/>
              </a:rPr>
              <a:t> and </a:t>
            </a:r>
            <a:r>
              <a:rPr b="1" lang="en-US" sz="1800" spc="-1" strike="noStrike">
                <a:solidFill>
                  <a:srgbClr val="000000"/>
                </a:solidFill>
                <a:latin typeface="Calibri"/>
                <a:ea typeface="DejaVu Sans"/>
              </a:rPr>
              <a:t>data</a:t>
            </a:r>
            <a:r>
              <a:rPr b="0" lang="en-US" sz="1800" spc="-1" strike="noStrike">
                <a:solidFill>
                  <a:srgbClr val="000000"/>
                </a:solidFill>
                <a:latin typeface="Calibri"/>
                <a:ea typeface="DejaVu Sans"/>
              </a:rPr>
              <a:t> can be </a:t>
            </a:r>
            <a:r>
              <a:rPr b="1" lang="en-US" sz="1800" spc="-1" strike="noStrike">
                <a:solidFill>
                  <a:srgbClr val="000000"/>
                </a:solidFill>
                <a:latin typeface="Calibri"/>
                <a:ea typeface="DejaVu Sans"/>
              </a:rPr>
              <a:t>accessed</a:t>
            </a:r>
            <a:r>
              <a:rPr b="0" lang="en-US" sz="1800" spc="-1" strike="noStrike">
                <a:solidFill>
                  <a:srgbClr val="000000"/>
                </a:solidFill>
                <a:latin typeface="Calibri"/>
                <a:ea typeface="DejaVu Sans"/>
              </a:rPr>
              <a:t> through </a:t>
            </a:r>
            <a:r>
              <a:rPr b="1" lang="en-US" sz="1800" spc="-1" strike="noStrike">
                <a:solidFill>
                  <a:srgbClr val="000000"/>
                </a:solidFill>
                <a:latin typeface="Calibri"/>
                <a:ea typeface="DejaVu Sans"/>
              </a:rPr>
              <a:t>Google Drive</a:t>
            </a:r>
            <a:r>
              <a:rPr b="0" lang="en-US" sz="1800" spc="-1" strike="noStrike">
                <a:solidFill>
                  <a:srgbClr val="000000"/>
                </a:solidFill>
                <a:latin typeface="Calibri"/>
                <a:ea typeface="DejaVu Sans"/>
              </a:rPr>
              <a:t>.</a:t>
            </a:r>
            <a:endParaRPr b="0" lang="en-US" sz="1800" spc="-1" strike="noStrike">
              <a:latin typeface="Arial"/>
            </a:endParaRPr>
          </a:p>
        </p:txBody>
      </p:sp>
      <p:sp>
        <p:nvSpPr>
          <p:cNvPr id="667" name="CustomShape 6"/>
          <p:cNvSpPr/>
          <p:nvPr/>
        </p:nvSpPr>
        <p:spPr>
          <a:xfrm>
            <a:off x="2170080" y="2700720"/>
            <a:ext cx="1161000" cy="1161360"/>
          </a:xfrm>
          <a:prstGeom prst="ellipse">
            <a:avLst/>
          </a:prstGeom>
          <a:ln>
            <a:noFill/>
          </a:ln>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68" name="CustomShape 7"/>
          <p:cNvSpPr/>
          <p:nvPr/>
        </p:nvSpPr>
        <p:spPr>
          <a:xfrm>
            <a:off x="2418480" y="29491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pic>
        <p:nvPicPr>
          <p:cNvPr id="669" name="Picture 2" descr="What is Google Colab?"/>
          <p:cNvPicPr/>
          <p:nvPr/>
        </p:nvPicPr>
        <p:blipFill>
          <a:blip r:embed="rId2"/>
          <a:stretch/>
        </p:blipFill>
        <p:spPr>
          <a:xfrm>
            <a:off x="6465600" y="235440"/>
            <a:ext cx="4506840" cy="1990440"/>
          </a:xfrm>
          <a:prstGeom prst="rect">
            <a:avLst/>
          </a:prstGeom>
          <a:ln>
            <a:noFill/>
          </a:ln>
        </p:spPr>
      </p:pic>
      <p:sp>
        <p:nvSpPr>
          <p:cNvPr id="670" name="CustomShape 8"/>
          <p:cNvSpPr/>
          <p:nvPr/>
        </p:nvSpPr>
        <p:spPr>
          <a:xfrm>
            <a:off x="7149960" y="5631480"/>
            <a:ext cx="3492000" cy="363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u="sng">
                <a:solidFill>
                  <a:srgbClr val="0563c1"/>
                </a:solidFill>
                <a:uFillTx/>
                <a:latin typeface="Calibri"/>
                <a:ea typeface="DejaVu Sans"/>
                <a:hlinkClick r:id="rId3"/>
              </a:rPr>
              <a:t>https://colab.research.google.com/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1" name="CustomShape 1"/>
          <p:cNvSpPr/>
          <p:nvPr/>
        </p:nvSpPr>
        <p:spPr>
          <a:xfrm flipV="1">
            <a:off x="360" y="-3960"/>
            <a:ext cx="6372360" cy="6854400"/>
          </a:xfrm>
          <a:custGeom>
            <a:avLst/>
            <a:gdLst/>
            <a:ahLst/>
            <a:rect l="l" t="t" r="r" b="b"/>
            <a:pathLst>
              <a:path w="6378162" h="6858478">
                <a:moveTo>
                  <a:pt x="0" y="6858478"/>
                </a:moveTo>
                <a:lnTo>
                  <a:pt x="6378162" y="6858478"/>
                </a:lnTo>
                <a:lnTo>
                  <a:pt x="3201787" y="0"/>
                </a:lnTo>
                <a:lnTo>
                  <a:pt x="3196210" y="0"/>
                </a:lnTo>
                <a:lnTo>
                  <a:pt x="2129982" y="0"/>
                </a:lnTo>
                <a:lnTo>
                  <a:pt x="0" y="0"/>
                </a:lnTo>
                <a:close/>
              </a:path>
            </a:pathLst>
          </a:custGeom>
          <a:solidFill>
            <a:srgbClr val="262626">
              <a:alpha val="70000"/>
            </a:srgbClr>
          </a:solidFill>
          <a:ln w="12600">
            <a:noFill/>
          </a:ln>
        </p:spPr>
        <p:style>
          <a:lnRef idx="0"/>
          <a:fillRef idx="0"/>
          <a:effectRef idx="0"/>
          <a:fontRef idx="minor"/>
        </p:style>
      </p:sp>
      <p:sp>
        <p:nvSpPr>
          <p:cNvPr id="672" name="CustomShape 2"/>
          <p:cNvSpPr/>
          <p:nvPr/>
        </p:nvSpPr>
        <p:spPr>
          <a:xfrm flipV="1">
            <a:off x="360" y="-3960"/>
            <a:ext cx="5967000" cy="6854400"/>
          </a:xfrm>
          <a:custGeom>
            <a:avLst/>
            <a:gdLst/>
            <a:ahLst/>
            <a:rect l="l" t="t" r="r" b="b"/>
            <a:pathLst>
              <a:path w="5972343" h="6858478">
                <a:moveTo>
                  <a:pt x="0" y="6858478"/>
                </a:moveTo>
                <a:lnTo>
                  <a:pt x="5972343" y="6858478"/>
                </a:lnTo>
                <a:lnTo>
                  <a:pt x="2795968" y="0"/>
                </a:lnTo>
                <a:lnTo>
                  <a:pt x="2790391" y="0"/>
                </a:lnTo>
                <a:lnTo>
                  <a:pt x="1724163" y="0"/>
                </a:lnTo>
                <a:lnTo>
                  <a:pt x="0" y="0"/>
                </a:lnTo>
                <a:close/>
              </a:path>
            </a:pathLst>
          </a:custGeom>
          <a:solidFill>
            <a:srgbClr val="262626"/>
          </a:solidFill>
          <a:ln w="12600">
            <a:noFill/>
          </a:ln>
        </p:spPr>
        <p:style>
          <a:lnRef idx="0"/>
          <a:fillRef idx="0"/>
          <a:effectRef idx="0"/>
          <a:fontRef idx="minor"/>
        </p:style>
      </p:sp>
      <p:sp>
        <p:nvSpPr>
          <p:cNvPr id="673" name="CustomShape 3"/>
          <p:cNvSpPr/>
          <p:nvPr/>
        </p:nvSpPr>
        <p:spPr>
          <a:xfrm>
            <a:off x="837720" y="442800"/>
            <a:ext cx="3272040" cy="32904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Taking Control of Your Code</a:t>
            </a:r>
            <a:endParaRPr b="0" lang="en-US" sz="4400" spc="-1" strike="noStrike">
              <a:latin typeface="Arial"/>
            </a:endParaRPr>
          </a:p>
        </p:txBody>
      </p:sp>
      <p:sp>
        <p:nvSpPr>
          <p:cNvPr id="674" name="CustomShape 4"/>
          <p:cNvSpPr/>
          <p:nvPr/>
        </p:nvSpPr>
        <p:spPr>
          <a:xfrm>
            <a:off x="5666760" y="1394640"/>
            <a:ext cx="4214880" cy="33202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000000"/>
                </a:solidFill>
                <a:latin typeface="Calibri"/>
                <a:ea typeface="DejaVu Sans"/>
              </a:rPr>
              <a:t>Version control</a:t>
            </a:r>
            <a:r>
              <a:rPr b="1" lang="en-US" sz="1800" spc="-1" strike="noStrike">
                <a:solidFill>
                  <a:srgbClr val="000000"/>
                </a:solidFill>
                <a:latin typeface="Calibri"/>
                <a:ea typeface="DejaVu Sans"/>
              </a:rPr>
              <a:t> </a:t>
            </a:r>
            <a:endParaRPr b="0" lang="en-US" sz="1800" spc="-1" strike="noStrike">
              <a:latin typeface="Arial"/>
            </a:endParaRPr>
          </a:p>
          <a:p>
            <a:pPr>
              <a:lnSpc>
                <a:spcPct val="100000"/>
              </a:lnSpc>
              <a:tabLst>
                <a:tab algn="l" pos="0"/>
              </a:tabLst>
            </a:pPr>
            <a:endParaRPr b="0" lang="en-US" sz="1800" spc="-1" strike="noStrike">
              <a:latin typeface="Arial"/>
            </a:endParaRPr>
          </a:p>
          <a:p>
            <a:pPr marL="285840" indent="-281880">
              <a:lnSpc>
                <a:spcPct val="100000"/>
              </a:lnSpc>
              <a:buClr>
                <a:srgbClr val="000000"/>
              </a:buClr>
              <a:buFont typeface="Arial"/>
              <a:buChar char="•"/>
              <a:tabLst>
                <a:tab algn="l" pos="0"/>
              </a:tabLst>
            </a:pPr>
            <a:r>
              <a:rPr b="0" lang="en-US" sz="1800" spc="-1" strike="noStrike">
                <a:solidFill>
                  <a:srgbClr val="000000"/>
                </a:solidFill>
                <a:latin typeface="Calibri"/>
                <a:ea typeface="DejaVu Sans"/>
              </a:rPr>
              <a:t>It is a system that</a:t>
            </a:r>
            <a:r>
              <a:rPr b="1" lang="en-US" sz="1800" spc="-1" strike="noStrike">
                <a:solidFill>
                  <a:srgbClr val="000000"/>
                </a:solidFill>
                <a:latin typeface="Calibri"/>
                <a:ea typeface="DejaVu Sans"/>
              </a:rPr>
              <a:t> records changes </a:t>
            </a:r>
            <a:r>
              <a:rPr b="0" lang="en-US" sz="1800" spc="-1" strike="noStrike">
                <a:solidFill>
                  <a:srgbClr val="000000"/>
                </a:solidFill>
                <a:latin typeface="Calibri"/>
                <a:ea typeface="DejaVu Sans"/>
              </a:rPr>
              <a:t>to a file or set of files over time so that you can </a:t>
            </a:r>
            <a:r>
              <a:rPr b="1" lang="en-US" sz="1800" spc="-1" strike="noStrike">
                <a:solidFill>
                  <a:srgbClr val="000000"/>
                </a:solidFill>
                <a:latin typeface="Calibri"/>
                <a:ea typeface="DejaVu Sans"/>
              </a:rPr>
              <a:t>recall specific versions </a:t>
            </a:r>
            <a:r>
              <a:rPr b="0" lang="en-US" sz="1800" spc="-1" strike="noStrike">
                <a:solidFill>
                  <a:srgbClr val="000000"/>
                </a:solidFill>
                <a:latin typeface="Calibri"/>
                <a:ea typeface="DejaVu Sans"/>
              </a:rPr>
              <a:t>(history)</a:t>
            </a:r>
            <a:endParaRPr b="0" lang="en-US" sz="1800" spc="-1" strike="noStrike">
              <a:latin typeface="Arial"/>
            </a:endParaRPr>
          </a:p>
          <a:p>
            <a:pPr>
              <a:lnSpc>
                <a:spcPct val="100000"/>
              </a:lnSpc>
              <a:tabLst>
                <a:tab algn="l" pos="0"/>
              </a:tabLst>
            </a:pPr>
            <a:endParaRPr b="0" lang="en-US" sz="1800" spc="-1" strike="noStrike">
              <a:latin typeface="Arial"/>
            </a:endParaRPr>
          </a:p>
          <a:p>
            <a:pPr marL="285840" indent="-281880">
              <a:lnSpc>
                <a:spcPct val="100000"/>
              </a:lnSpc>
              <a:buClr>
                <a:srgbClr val="000000"/>
              </a:buClr>
              <a:buFont typeface="Arial"/>
              <a:buChar char="•"/>
              <a:tabLst>
                <a:tab algn="l" pos="0"/>
              </a:tabLst>
            </a:pPr>
            <a:r>
              <a:rPr b="1" lang="en-US" sz="1800" spc="-1" strike="noStrike">
                <a:solidFill>
                  <a:srgbClr val="000000"/>
                </a:solidFill>
                <a:latin typeface="Calibri"/>
                <a:ea typeface="DejaVu Sans"/>
              </a:rPr>
              <a:t>Important</a:t>
            </a:r>
            <a:r>
              <a:rPr b="0" lang="en-US" sz="1800" spc="-1" strike="noStrike">
                <a:solidFill>
                  <a:srgbClr val="000000"/>
                </a:solidFill>
                <a:latin typeface="Calibri"/>
                <a:ea typeface="DejaVu Sans"/>
              </a:rPr>
              <a:t> in coding, especially when the code is accessed by “many” people (&gt;1)</a:t>
            </a:r>
            <a:endParaRPr b="0" lang="en-US" sz="1800" spc="-1" strike="noStrike">
              <a:latin typeface="Arial"/>
            </a:endParaRPr>
          </a:p>
          <a:p>
            <a:pPr marL="285840" indent="-281880">
              <a:lnSpc>
                <a:spcPct val="100000"/>
              </a:lnSpc>
              <a:buClr>
                <a:srgbClr val="000000"/>
              </a:buClr>
              <a:buFont typeface="Arial"/>
              <a:buChar char="•"/>
              <a:tabLst>
                <a:tab algn="l" pos="0"/>
              </a:tabLst>
            </a:pPr>
            <a:r>
              <a:rPr b="0" lang="en-US" sz="1800" spc="-1" strike="noStrike">
                <a:solidFill>
                  <a:srgbClr val="000000"/>
                </a:solidFill>
                <a:latin typeface="Calibri"/>
                <a:ea typeface="DejaVu Sans"/>
              </a:rPr>
              <a:t>A good way to </a:t>
            </a:r>
            <a:r>
              <a:rPr b="1" lang="en-US" sz="1800" spc="-1" strike="noStrike">
                <a:solidFill>
                  <a:srgbClr val="000000"/>
                </a:solidFill>
                <a:latin typeface="Calibri"/>
                <a:ea typeface="DejaVu Sans"/>
              </a:rPr>
              <a:t>share your code </a:t>
            </a:r>
            <a:r>
              <a:rPr b="0" lang="en-US" sz="1800" spc="-1" strike="noStrike">
                <a:solidFill>
                  <a:srgbClr val="000000"/>
                </a:solidFill>
                <a:latin typeface="Calibri"/>
                <a:ea typeface="DejaVu Sans"/>
              </a:rPr>
              <a:t>with others</a:t>
            </a:r>
            <a:endParaRPr b="0" lang="en-US" sz="1800" spc="-1" strike="noStrike">
              <a:latin typeface="Arial"/>
            </a:endParaRPr>
          </a:p>
        </p:txBody>
      </p:sp>
      <p:grpSp>
        <p:nvGrpSpPr>
          <p:cNvPr id="675" name="Group 5"/>
          <p:cNvGrpSpPr/>
          <p:nvPr/>
        </p:nvGrpSpPr>
        <p:grpSpPr>
          <a:xfrm>
            <a:off x="5955840" y="25560"/>
            <a:ext cx="6298920" cy="1160280"/>
            <a:chOff x="5955840" y="25560"/>
            <a:chExt cx="6298920" cy="1160280"/>
          </a:xfrm>
        </p:grpSpPr>
        <p:grpSp>
          <p:nvGrpSpPr>
            <p:cNvPr id="676" name="Group 6"/>
            <p:cNvGrpSpPr/>
            <p:nvPr/>
          </p:nvGrpSpPr>
          <p:grpSpPr>
            <a:xfrm>
              <a:off x="8325360" y="25560"/>
              <a:ext cx="1416960" cy="822240"/>
              <a:chOff x="8325360" y="25560"/>
              <a:chExt cx="1416960" cy="822240"/>
            </a:xfrm>
          </p:grpSpPr>
          <p:sp>
            <p:nvSpPr>
              <p:cNvPr id="677" name="CustomShape 7"/>
              <p:cNvSpPr/>
              <p:nvPr/>
            </p:nvSpPr>
            <p:spPr>
              <a:xfrm>
                <a:off x="8325360" y="605880"/>
                <a:ext cx="1416960" cy="241920"/>
              </a:xfrm>
              <a:prstGeom prst="rect">
                <a:avLst/>
              </a:prstGeom>
              <a:ln w="9360">
                <a:noFill/>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0" lang="en-US" sz="1000" spc="-1" strike="noStrike">
                    <a:solidFill>
                      <a:srgbClr val="000000"/>
                    </a:solidFill>
                    <a:latin typeface="Calibri"/>
                    <a:ea typeface="DejaVu Sans"/>
                  </a:rPr>
                  <a:t>manuscript_draft3.doc</a:t>
                </a:r>
                <a:endParaRPr b="0" lang="en-US" sz="1000" spc="-1" strike="noStrike">
                  <a:latin typeface="Arial"/>
                </a:endParaRPr>
              </a:p>
            </p:txBody>
          </p:sp>
          <p:pic>
            <p:nvPicPr>
              <p:cNvPr id="678" name="Graphic 21" descr="Monster Truck outline"/>
              <p:cNvPicPr/>
              <p:nvPr/>
            </p:nvPicPr>
            <p:blipFill>
              <a:blip r:embed="rId1"/>
              <a:stretch/>
            </p:blipFill>
            <p:spPr>
              <a:xfrm>
                <a:off x="8668800" y="25560"/>
                <a:ext cx="620640" cy="620640"/>
              </a:xfrm>
              <a:prstGeom prst="rect">
                <a:avLst/>
              </a:prstGeom>
              <a:ln>
                <a:noFill/>
              </a:ln>
            </p:spPr>
          </p:pic>
        </p:grpSp>
        <p:grpSp>
          <p:nvGrpSpPr>
            <p:cNvPr id="679" name="Group 8"/>
            <p:cNvGrpSpPr/>
            <p:nvPr/>
          </p:nvGrpSpPr>
          <p:grpSpPr>
            <a:xfrm>
              <a:off x="7110360" y="29520"/>
              <a:ext cx="1416960" cy="821880"/>
              <a:chOff x="7110360" y="29520"/>
              <a:chExt cx="1416960" cy="821880"/>
            </a:xfrm>
          </p:grpSpPr>
          <p:sp>
            <p:nvSpPr>
              <p:cNvPr id="680" name="CustomShape 9"/>
              <p:cNvSpPr/>
              <p:nvPr/>
            </p:nvSpPr>
            <p:spPr>
              <a:xfrm>
                <a:off x="7110360" y="609480"/>
                <a:ext cx="1416960" cy="241920"/>
              </a:xfrm>
              <a:prstGeom prst="rect">
                <a:avLst/>
              </a:prstGeom>
              <a:noFill/>
              <a:ln w="9360">
                <a:noFill/>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0" lang="en-US" sz="1000" spc="-1" strike="noStrike">
                    <a:solidFill>
                      <a:srgbClr val="000000"/>
                    </a:solidFill>
                    <a:latin typeface="Calibri"/>
                    <a:ea typeface="DejaVu Sans"/>
                  </a:rPr>
                  <a:t>manuscript_draft2.doc</a:t>
                </a:r>
                <a:endParaRPr b="0" lang="en-US" sz="1000" spc="-1" strike="noStrike">
                  <a:latin typeface="Arial"/>
                </a:endParaRPr>
              </a:p>
            </p:txBody>
          </p:sp>
          <p:pic>
            <p:nvPicPr>
              <p:cNvPr id="681" name="Graphic 27" descr="Scooter outline"/>
              <p:cNvPicPr/>
              <p:nvPr/>
            </p:nvPicPr>
            <p:blipFill>
              <a:blip r:embed="rId2"/>
              <a:stretch/>
            </p:blipFill>
            <p:spPr>
              <a:xfrm>
                <a:off x="7477560" y="29520"/>
                <a:ext cx="682560" cy="682920"/>
              </a:xfrm>
              <a:prstGeom prst="rect">
                <a:avLst/>
              </a:prstGeom>
              <a:ln>
                <a:noFill/>
              </a:ln>
            </p:spPr>
          </p:pic>
        </p:grpSp>
        <p:grpSp>
          <p:nvGrpSpPr>
            <p:cNvPr id="682" name="Group 10"/>
            <p:cNvGrpSpPr/>
            <p:nvPr/>
          </p:nvGrpSpPr>
          <p:grpSpPr>
            <a:xfrm>
              <a:off x="5955840" y="29520"/>
              <a:ext cx="1416960" cy="821880"/>
              <a:chOff x="5955840" y="29520"/>
              <a:chExt cx="1416960" cy="821880"/>
            </a:xfrm>
          </p:grpSpPr>
          <p:sp>
            <p:nvSpPr>
              <p:cNvPr id="683" name="CustomShape 11"/>
              <p:cNvSpPr/>
              <p:nvPr/>
            </p:nvSpPr>
            <p:spPr>
              <a:xfrm>
                <a:off x="5955840" y="609480"/>
                <a:ext cx="1416960" cy="241920"/>
              </a:xfrm>
              <a:prstGeom prst="rect">
                <a:avLst/>
              </a:prstGeom>
              <a:noFill/>
              <a:ln w="9360">
                <a:noFill/>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0" lang="en-US" sz="1000" spc="-1" strike="noStrike">
                    <a:solidFill>
                      <a:srgbClr val="000000"/>
                    </a:solidFill>
                    <a:latin typeface="Calibri"/>
                    <a:ea typeface="DejaVu Sans"/>
                  </a:rPr>
                  <a:t>manuscript_draft.doc</a:t>
                </a:r>
                <a:endParaRPr b="0" lang="en-US" sz="1000" spc="-1" strike="noStrike">
                  <a:latin typeface="Arial"/>
                </a:endParaRPr>
              </a:p>
            </p:txBody>
          </p:sp>
          <p:pic>
            <p:nvPicPr>
              <p:cNvPr id="684" name="Graphic 29" descr="Tricycle outline"/>
              <p:cNvPicPr/>
              <p:nvPr/>
            </p:nvPicPr>
            <p:blipFill>
              <a:blip r:embed="rId3"/>
              <a:stretch/>
            </p:blipFill>
            <p:spPr>
              <a:xfrm>
                <a:off x="6323040" y="29520"/>
                <a:ext cx="682560" cy="682920"/>
              </a:xfrm>
              <a:prstGeom prst="rect">
                <a:avLst/>
              </a:prstGeom>
              <a:ln>
                <a:noFill/>
              </a:ln>
            </p:spPr>
          </p:pic>
        </p:grpSp>
        <p:grpSp>
          <p:nvGrpSpPr>
            <p:cNvPr id="685" name="Group 12"/>
            <p:cNvGrpSpPr/>
            <p:nvPr/>
          </p:nvGrpSpPr>
          <p:grpSpPr>
            <a:xfrm>
              <a:off x="9552600" y="29520"/>
              <a:ext cx="1416960" cy="818280"/>
              <a:chOff x="9552600" y="29520"/>
              <a:chExt cx="1416960" cy="818280"/>
            </a:xfrm>
          </p:grpSpPr>
          <p:pic>
            <p:nvPicPr>
              <p:cNvPr id="686" name="Graphic 8" descr="Airplane outline"/>
              <p:cNvPicPr/>
              <p:nvPr/>
            </p:nvPicPr>
            <p:blipFill>
              <a:blip r:embed="rId4"/>
              <a:stretch/>
            </p:blipFill>
            <p:spPr>
              <a:xfrm>
                <a:off x="9852120" y="29520"/>
                <a:ext cx="620640" cy="620640"/>
              </a:xfrm>
              <a:prstGeom prst="rect">
                <a:avLst/>
              </a:prstGeom>
              <a:ln>
                <a:noFill/>
              </a:ln>
            </p:spPr>
          </p:pic>
          <p:sp>
            <p:nvSpPr>
              <p:cNvPr id="687" name="CustomShape 13"/>
              <p:cNvSpPr/>
              <p:nvPr/>
            </p:nvSpPr>
            <p:spPr>
              <a:xfrm>
                <a:off x="9552600" y="605880"/>
                <a:ext cx="1416960" cy="241920"/>
              </a:xfrm>
              <a:prstGeom prst="rect">
                <a:avLst/>
              </a:prstGeom>
              <a:noFill/>
              <a:ln w="9360">
                <a:noFill/>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0" lang="en-US" sz="1000" spc="-1" strike="noStrike">
                    <a:solidFill>
                      <a:srgbClr val="000000"/>
                    </a:solidFill>
                    <a:latin typeface="Calibri"/>
                    <a:ea typeface="DejaVu Sans"/>
                  </a:rPr>
                  <a:t>manuscript_final1.doc</a:t>
                </a:r>
                <a:endParaRPr b="0" lang="en-US" sz="1000" spc="-1" strike="noStrike">
                  <a:latin typeface="Arial"/>
                </a:endParaRPr>
              </a:p>
            </p:txBody>
          </p:sp>
        </p:grpSp>
        <p:grpSp>
          <p:nvGrpSpPr>
            <p:cNvPr id="688" name="Group 14"/>
            <p:cNvGrpSpPr/>
            <p:nvPr/>
          </p:nvGrpSpPr>
          <p:grpSpPr>
            <a:xfrm>
              <a:off x="10837800" y="29520"/>
              <a:ext cx="1416960" cy="1156320"/>
              <a:chOff x="10837800" y="29520"/>
              <a:chExt cx="1416960" cy="1156320"/>
            </a:xfrm>
          </p:grpSpPr>
          <p:pic>
            <p:nvPicPr>
              <p:cNvPr id="689" name="Graphic 23" descr="Pegasus outline"/>
              <p:cNvPicPr/>
              <p:nvPr/>
            </p:nvPicPr>
            <p:blipFill>
              <a:blip r:embed="rId5"/>
              <a:stretch/>
            </p:blipFill>
            <p:spPr>
              <a:xfrm>
                <a:off x="11205000" y="29520"/>
                <a:ext cx="682920" cy="682920"/>
              </a:xfrm>
              <a:prstGeom prst="rect">
                <a:avLst/>
              </a:prstGeom>
              <a:ln>
                <a:noFill/>
              </a:ln>
            </p:spPr>
          </p:pic>
          <p:sp>
            <p:nvSpPr>
              <p:cNvPr id="690" name="CustomShape 15"/>
              <p:cNvSpPr/>
              <p:nvPr/>
            </p:nvSpPr>
            <p:spPr>
              <a:xfrm>
                <a:off x="10837800" y="639360"/>
                <a:ext cx="1416960" cy="546480"/>
              </a:xfrm>
              <a:prstGeom prst="rect">
                <a:avLst/>
              </a:prstGeom>
              <a:noFill/>
              <a:ln w="9360">
                <a:noFill/>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0" lang="en-US" sz="1000" spc="-1" strike="noStrike">
                    <a:solidFill>
                      <a:srgbClr val="000000"/>
                    </a:solidFill>
                    <a:latin typeface="Calibri"/>
                    <a:ea typeface="DejaVu Sans"/>
                  </a:rPr>
                  <a:t>manuscript_final33_mod_JADH_GGS_final44_reviewed_FH_2.2.1.doc</a:t>
                </a:r>
                <a:endParaRPr b="0" lang="en-US" sz="1000" spc="-1" strike="noStrike">
                  <a:latin typeface="Arial"/>
                </a:endParaRPr>
              </a:p>
            </p:txBody>
          </p:sp>
        </p:grpSp>
        <p:sp>
          <p:nvSpPr>
            <p:cNvPr id="691" name="CustomShape 16"/>
            <p:cNvSpPr/>
            <p:nvPr/>
          </p:nvSpPr>
          <p:spPr>
            <a:xfrm>
              <a:off x="10505160" y="344880"/>
              <a:ext cx="88920" cy="93960"/>
            </a:xfrm>
            <a:prstGeom prst="ellipse">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p:style>
        </p:sp>
        <p:sp>
          <p:nvSpPr>
            <p:cNvPr id="692" name="CustomShape 17"/>
            <p:cNvSpPr/>
            <p:nvPr/>
          </p:nvSpPr>
          <p:spPr>
            <a:xfrm>
              <a:off x="10690920" y="339120"/>
              <a:ext cx="88560" cy="93960"/>
            </a:xfrm>
            <a:prstGeom prst="ellipse">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p:style>
        </p:sp>
        <p:sp>
          <p:nvSpPr>
            <p:cNvPr id="693" name="CustomShape 18"/>
            <p:cNvSpPr/>
            <p:nvPr/>
          </p:nvSpPr>
          <p:spPr>
            <a:xfrm>
              <a:off x="10877760" y="345600"/>
              <a:ext cx="88920" cy="93960"/>
            </a:xfrm>
            <a:prstGeom prst="ellipse">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p:style>
        </p:sp>
      </p:grpSp>
      <p:pic>
        <p:nvPicPr>
          <p:cNvPr id="694" name="Google Shape;184;p13" descr="Google Shape;184;p13"/>
          <p:cNvPicPr/>
          <p:nvPr/>
        </p:nvPicPr>
        <p:blipFill>
          <a:blip r:embed="rId6"/>
          <a:stretch/>
        </p:blipFill>
        <p:spPr>
          <a:xfrm>
            <a:off x="9838800" y="2210760"/>
            <a:ext cx="2259000" cy="1928520"/>
          </a:xfrm>
          <a:prstGeom prst="rect">
            <a:avLst/>
          </a:prstGeom>
          <a:ln w="12600">
            <a:noFill/>
          </a:ln>
        </p:spPr>
      </p:pic>
      <p:pic>
        <p:nvPicPr>
          <p:cNvPr id="695" name="Picture 43" descr=""/>
          <p:cNvPicPr/>
          <p:nvPr/>
        </p:nvPicPr>
        <p:blipFill>
          <a:blip r:embed="rId7"/>
          <a:stretch/>
        </p:blipFill>
        <p:spPr>
          <a:xfrm>
            <a:off x="10607040" y="5951520"/>
            <a:ext cx="1491120" cy="841680"/>
          </a:xfrm>
          <a:prstGeom prst="rect">
            <a:avLst/>
          </a:prstGeom>
          <a:ln>
            <a:noFill/>
          </a:ln>
        </p:spPr>
      </p:pic>
      <p:pic>
        <p:nvPicPr>
          <p:cNvPr id="696" name="Picture 48" descr="Logo, icon, company name&#10;&#10;Description automatically generated"/>
          <p:cNvPicPr/>
          <p:nvPr/>
        </p:nvPicPr>
        <p:blipFill>
          <a:blip r:embed="rId8"/>
          <a:stretch/>
        </p:blipFill>
        <p:spPr>
          <a:xfrm>
            <a:off x="9958680" y="6218640"/>
            <a:ext cx="635400" cy="635400"/>
          </a:xfrm>
          <a:prstGeom prst="rect">
            <a:avLst/>
          </a:prstGeom>
          <a:ln>
            <a:noFill/>
          </a:ln>
        </p:spPr>
      </p:pic>
      <p:sp>
        <p:nvSpPr>
          <p:cNvPr id="697" name="CustomShape 19"/>
          <p:cNvSpPr/>
          <p:nvPr/>
        </p:nvSpPr>
        <p:spPr>
          <a:xfrm>
            <a:off x="10338480" y="5797800"/>
            <a:ext cx="1315440" cy="302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1400" spc="-1" strike="noStrike">
                <a:solidFill>
                  <a:srgbClr val="000000"/>
                </a:solidFill>
                <a:latin typeface="Calibri"/>
                <a:ea typeface="DejaVu Sans"/>
              </a:rPr>
              <a:t>Recommended</a:t>
            </a:r>
            <a:endParaRPr b="0" lang="en-US" sz="1400" spc="-1" strike="noStrike">
              <a:latin typeface="Arial"/>
            </a:endParaRPr>
          </a:p>
        </p:txBody>
      </p:sp>
      <p:sp>
        <p:nvSpPr>
          <p:cNvPr id="698" name="CustomShape 20"/>
          <p:cNvSpPr/>
          <p:nvPr/>
        </p:nvSpPr>
        <p:spPr>
          <a:xfrm>
            <a:off x="10035360" y="5858640"/>
            <a:ext cx="2149200" cy="986040"/>
          </a:xfrm>
          <a:prstGeom prst="rect">
            <a:avLst/>
          </a:prstGeom>
          <a:noFill/>
          <a:ln w="12600">
            <a:solidFill>
              <a:schemeClr val="accent2"/>
            </a:solidFill>
            <a:round/>
          </a:ln>
        </p:spPr>
        <p:style>
          <a:lnRef idx="0"/>
          <a:fillRef idx="0"/>
          <a:effectRef idx="0"/>
          <a:fontRef idx="minor"/>
        </p:style>
      </p:sp>
      <p:sp>
        <p:nvSpPr>
          <p:cNvPr id="699" name="CustomShape 21"/>
          <p:cNvSpPr/>
          <p:nvPr/>
        </p:nvSpPr>
        <p:spPr>
          <a:xfrm flipV="1">
            <a:off x="5929920" y="1222200"/>
            <a:ext cx="6167880" cy="12240"/>
          </a:xfrm>
          <a:custGeom>
            <a:avLst/>
            <a:gdLst/>
            <a:ahLst/>
            <a:rect l="l" t="t" r="r" b="b"/>
            <a:pathLst>
              <a:path w="21600" h="21600">
                <a:moveTo>
                  <a:pt x="0" y="0"/>
                </a:moveTo>
                <a:lnTo>
                  <a:pt x="21600" y="21600"/>
                </a:lnTo>
              </a:path>
            </a:pathLst>
          </a:custGeom>
          <a:noFill/>
          <a:ln w="19080">
            <a:solidFill>
              <a:srgbClr val="a1a1a1"/>
            </a:solidFill>
            <a:headEnd len="med" type="triangle" w="med"/>
            <a:tailEnd len="med" type="triangle" w="med"/>
          </a:ln>
        </p:spPr>
        <p:style>
          <a:lnRef idx="1">
            <a:schemeClr val="accent3"/>
          </a:lnRef>
          <a:fillRef idx="0">
            <a:schemeClr val="accent3"/>
          </a:fillRef>
          <a:effectRef idx="0">
            <a:schemeClr val="accent3"/>
          </a:effectRef>
          <a:fontRef idx="minor"/>
        </p:style>
      </p:sp>
      <p:sp>
        <p:nvSpPr>
          <p:cNvPr id="700" name="CustomShape 22"/>
          <p:cNvSpPr/>
          <p:nvPr/>
        </p:nvSpPr>
        <p:spPr>
          <a:xfrm>
            <a:off x="3560040" y="6142320"/>
            <a:ext cx="6482880" cy="363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u="sng">
                <a:solidFill>
                  <a:srgbClr val="0563c1"/>
                </a:solidFill>
                <a:uFillTx/>
                <a:latin typeface="Calibri"/>
                <a:ea typeface="DejaVu Sans"/>
                <a:hlinkClick r:id="rId9"/>
              </a:rPr>
              <a:t>https://github.com/Center-for-Health-Data-Science/PythonTsunami</a:t>
            </a:r>
            <a:endParaRPr b="0" lang="en-US" sz="1800" spc="-1" strike="noStrike">
              <a:latin typeface="Arial"/>
            </a:endParaRPr>
          </a:p>
        </p:txBody>
      </p:sp>
      <p:sp>
        <p:nvSpPr>
          <p:cNvPr id="701" name="CustomShape 23"/>
          <p:cNvSpPr/>
          <p:nvPr/>
        </p:nvSpPr>
        <p:spPr>
          <a:xfrm>
            <a:off x="5666760" y="4810680"/>
            <a:ext cx="5707440" cy="1186920"/>
          </a:xfrm>
          <a:prstGeom prst="rect">
            <a:avLst/>
          </a:prstGeom>
          <a:noFill/>
          <a:ln>
            <a:noFill/>
          </a:ln>
        </p:spPr>
        <p:style>
          <a:lnRef idx="0"/>
          <a:fillRef idx="0"/>
          <a:effectRef idx="0"/>
          <a:fontRef idx="minor"/>
        </p:style>
        <p:txBody>
          <a:bodyPr lIns="90000" rIns="90000" tIns="45000" bIns="45000">
            <a:spAutoFit/>
          </a:bodyPr>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Git</a:t>
            </a:r>
            <a:r>
              <a:rPr b="0" lang="en-US" sz="1800" spc="-1" strike="noStrike">
                <a:solidFill>
                  <a:srgbClr val="000000"/>
                </a:solidFill>
                <a:latin typeface="Calibri"/>
                <a:ea typeface="DejaVu Sans"/>
              </a:rPr>
              <a:t> is a software for </a:t>
            </a:r>
            <a:r>
              <a:rPr b="1" lang="en-US" sz="1800" spc="-1" strike="noStrike">
                <a:solidFill>
                  <a:srgbClr val="000000"/>
                </a:solidFill>
                <a:latin typeface="Calibri"/>
                <a:ea typeface="DejaVu Sans"/>
              </a:rPr>
              <a:t>tracking changes</a:t>
            </a:r>
            <a:r>
              <a:rPr b="0" lang="en-US" sz="1800" spc="-1" strike="noStrike">
                <a:solidFill>
                  <a:srgbClr val="000000"/>
                </a:solidFill>
                <a:latin typeface="Calibri"/>
                <a:ea typeface="DejaVu Sans"/>
              </a:rPr>
              <a:t> and </a:t>
            </a:r>
            <a:r>
              <a:rPr b="1" lang="en-US" sz="1800" spc="-1" strike="noStrike">
                <a:solidFill>
                  <a:srgbClr val="000000"/>
                </a:solidFill>
                <a:latin typeface="Calibri"/>
                <a:ea typeface="DejaVu Sans"/>
              </a:rPr>
              <a:t>coordinating </a:t>
            </a:r>
            <a:r>
              <a:rPr b="0" lang="en-US" sz="1800" spc="-1" strike="noStrike">
                <a:solidFill>
                  <a:srgbClr val="000000"/>
                </a:solidFill>
                <a:latin typeface="Calibri"/>
                <a:ea typeface="DejaVu Sans"/>
              </a:rPr>
              <a:t>work among collaborators developing code</a:t>
            </a:r>
            <a:endParaRPr b="0" lang="en-US" sz="1800" spc="-1" strike="noStrike">
              <a:latin typeface="Arial"/>
            </a:endParaRPr>
          </a:p>
          <a:p>
            <a:pPr marL="285840" indent="-281880">
              <a:lnSpc>
                <a:spcPct val="100000"/>
              </a:lnSpc>
              <a:buClr>
                <a:srgbClr val="000000"/>
              </a:buClr>
              <a:buFont typeface="Arial"/>
              <a:buChar char="•"/>
            </a:pPr>
            <a:r>
              <a:rPr b="1" lang="en-US" sz="1800" spc="-1" strike="noStrike">
                <a:solidFill>
                  <a:srgbClr val="000000"/>
                </a:solidFill>
                <a:latin typeface="Calibri"/>
                <a:ea typeface="DejaVu Sans"/>
              </a:rPr>
              <a:t>GitHub </a:t>
            </a:r>
            <a:r>
              <a:rPr b="0" lang="en-US" sz="1800" spc="-1" strike="noStrike">
                <a:solidFill>
                  <a:srgbClr val="000000"/>
                </a:solidFill>
                <a:latin typeface="Calibri"/>
                <a:ea typeface="DejaVu Sans"/>
              </a:rPr>
              <a:t>facilitates access to Git’s functionality</a:t>
            </a:r>
            <a:endParaRPr b="0" lang="en-US" sz="1800" spc="-1" strike="noStrike">
              <a:latin typeface="Arial"/>
            </a:endParaRPr>
          </a:p>
          <a:p>
            <a:pPr>
              <a:lnSpc>
                <a:spcPct val="100000"/>
              </a:lnSpc>
            </a:pPr>
            <a:endParaRPr b="0" lang="en-US" sz="1800" spc="-1" strike="noStrike">
              <a:latin typeface="Arial"/>
            </a:endParaRPr>
          </a:p>
        </p:txBody>
      </p:sp>
      <p:pic>
        <p:nvPicPr>
          <p:cNvPr id="702" name="Picture 4" descr=""/>
          <p:cNvPicPr/>
          <p:nvPr/>
        </p:nvPicPr>
        <p:blipFill>
          <a:blip r:embed="rId10"/>
          <a:stretch/>
        </p:blipFill>
        <p:spPr>
          <a:xfrm>
            <a:off x="5180760" y="4901760"/>
            <a:ext cx="573840" cy="237240"/>
          </a:xfrm>
          <a:prstGeom prst="rect">
            <a:avLst/>
          </a:prstGeom>
          <a:ln>
            <a:noFill/>
          </a:ln>
        </p:spPr>
      </p:pic>
      <p:pic>
        <p:nvPicPr>
          <p:cNvPr id="703" name="Picture 6" descr="GitHub Logo | Symbol, History, PNG (3840*2160)"/>
          <p:cNvPicPr/>
          <p:nvPr/>
        </p:nvPicPr>
        <p:blipFill>
          <a:blip r:embed="rId11"/>
          <a:stretch/>
        </p:blipFill>
        <p:spPr>
          <a:xfrm>
            <a:off x="5180760" y="5295240"/>
            <a:ext cx="723600" cy="4053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437400" y="716760"/>
            <a:ext cx="461916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This course</a:t>
            </a:r>
            <a:endParaRPr b="0" lang="en-US" sz="4400" spc="-1" strike="noStrike">
              <a:latin typeface="Arial"/>
            </a:endParaRPr>
          </a:p>
        </p:txBody>
      </p:sp>
      <p:grpSp>
        <p:nvGrpSpPr>
          <p:cNvPr id="306" name="Group 2"/>
          <p:cNvGrpSpPr/>
          <p:nvPr/>
        </p:nvGrpSpPr>
        <p:grpSpPr>
          <a:xfrm>
            <a:off x="5211360" y="301320"/>
            <a:ext cx="3276720" cy="3277440"/>
            <a:chOff x="5211360" y="301320"/>
            <a:chExt cx="3276720" cy="3277440"/>
          </a:xfrm>
        </p:grpSpPr>
        <p:sp>
          <p:nvSpPr>
            <p:cNvPr id="307" name="CustomShape 3"/>
            <p:cNvSpPr/>
            <p:nvPr/>
          </p:nvSpPr>
          <p:spPr>
            <a:xfrm>
              <a:off x="5211360" y="301320"/>
              <a:ext cx="3276720" cy="3277440"/>
            </a:xfrm>
            <a:prstGeom prst="ellipse">
              <a:avLst/>
            </a:prstGeom>
            <a:solidFill>
              <a:srgbClr val="ffffff">
                <a:alpha val="80000"/>
              </a:srgbClr>
            </a:solidFill>
            <a:ln w="12600">
              <a:noFill/>
            </a:ln>
          </p:spPr>
          <p:style>
            <a:lnRef idx="0"/>
            <a:fillRef idx="0"/>
            <a:effectRef idx="0"/>
            <a:fontRef idx="minor"/>
          </p:style>
        </p:sp>
        <p:sp>
          <p:nvSpPr>
            <p:cNvPr id="308" name="CustomShape 4"/>
            <p:cNvSpPr/>
            <p:nvPr/>
          </p:nvSpPr>
          <p:spPr>
            <a:xfrm>
              <a:off x="5387400" y="477360"/>
              <a:ext cx="2925360" cy="2926080"/>
            </a:xfrm>
            <a:prstGeom prst="ellipse">
              <a:avLst/>
            </a:prstGeom>
            <a:solidFill>
              <a:srgbClr val="ffffff"/>
            </a:solidFill>
            <a:ln w="12600">
              <a:noFill/>
            </a:ln>
          </p:spPr>
          <p:style>
            <a:lnRef idx="0"/>
            <a:fillRef idx="0"/>
            <a:effectRef idx="0"/>
            <a:fontRef idx="minor"/>
          </p:style>
        </p:sp>
      </p:grpSp>
      <p:grpSp>
        <p:nvGrpSpPr>
          <p:cNvPr id="309" name="Group 5"/>
          <p:cNvGrpSpPr/>
          <p:nvPr/>
        </p:nvGrpSpPr>
        <p:grpSpPr>
          <a:xfrm>
            <a:off x="8525520" y="14760"/>
            <a:ext cx="3751200" cy="3170160"/>
            <a:chOff x="8525520" y="14760"/>
            <a:chExt cx="3751200" cy="3170160"/>
          </a:xfrm>
        </p:grpSpPr>
        <p:sp>
          <p:nvSpPr>
            <p:cNvPr id="310" name="CustomShape 6"/>
            <p:cNvSpPr/>
            <p:nvPr/>
          </p:nvSpPr>
          <p:spPr>
            <a:xfrm>
              <a:off x="8525520" y="14760"/>
              <a:ext cx="3751200" cy="3170160"/>
            </a:xfrm>
            <a:custGeom>
              <a:avLst/>
              <a:gdLst/>
              <a:ahLst/>
              <a:rect l="l" t="t" r="r" b="b"/>
              <a:pathLst>
                <a:path w="21600" h="21600">
                  <a:moveTo>
                    <a:pt x="1325" y="0"/>
                  </a:moveTo>
                  <a:lnTo>
                    <a:pt x="21600" y="0"/>
                  </a:lnTo>
                  <a:lnTo>
                    <a:pt x="21600" y="17197"/>
                  </a:lnTo>
                  <a:lnTo>
                    <a:pt x="21585" y="17218"/>
                  </a:lnTo>
                  <a:cubicBezTo>
                    <a:pt x="19296" y="19925"/>
                    <a:pt x="16135" y="21600"/>
                    <a:pt x="12644" y="21600"/>
                  </a:cubicBezTo>
                  <a:cubicBezTo>
                    <a:pt x="5661" y="21600"/>
                    <a:pt x="0" y="14901"/>
                    <a:pt x="0" y="6637"/>
                  </a:cubicBezTo>
                  <a:cubicBezTo>
                    <a:pt x="0" y="4571"/>
                    <a:pt x="354" y="2603"/>
                    <a:pt x="994" y="813"/>
                  </a:cubicBezTo>
                  <a:close/>
                </a:path>
              </a:pathLst>
            </a:custGeom>
            <a:solidFill>
              <a:srgbClr val="ffffff">
                <a:alpha val="80000"/>
              </a:srgbClr>
            </a:solidFill>
            <a:ln w="12600">
              <a:noFill/>
            </a:ln>
          </p:spPr>
          <p:style>
            <a:lnRef idx="0"/>
            <a:fillRef idx="0"/>
            <a:effectRef idx="0"/>
            <a:fontRef idx="minor"/>
          </p:style>
        </p:sp>
        <p:sp>
          <p:nvSpPr>
            <p:cNvPr id="311" name="CustomShape 7"/>
            <p:cNvSpPr/>
            <p:nvPr/>
          </p:nvSpPr>
          <p:spPr>
            <a:xfrm>
              <a:off x="8676360" y="14760"/>
              <a:ext cx="3600360" cy="3019320"/>
            </a:xfrm>
            <a:custGeom>
              <a:avLst/>
              <a:gdLst/>
              <a:ahLst/>
              <a:rect l="l" t="t" r="r" b="b"/>
              <a:pathLst>
                <a:path w="21600" h="21600">
                  <a:moveTo>
                    <a:pt x="1478" y="0"/>
                  </a:moveTo>
                  <a:lnTo>
                    <a:pt x="21600" y="0"/>
                  </a:lnTo>
                  <a:lnTo>
                    <a:pt x="21600" y="16455"/>
                  </a:lnTo>
                  <a:lnTo>
                    <a:pt x="20945" y="17315"/>
                  </a:lnTo>
                  <a:cubicBezTo>
                    <a:pt x="18725" y="19962"/>
                    <a:pt x="15657" y="21600"/>
                    <a:pt x="12269" y="21600"/>
                  </a:cubicBezTo>
                  <a:cubicBezTo>
                    <a:pt x="5493" y="21600"/>
                    <a:pt x="0" y="15049"/>
                    <a:pt x="0" y="6968"/>
                  </a:cubicBezTo>
                  <a:cubicBezTo>
                    <a:pt x="0" y="4948"/>
                    <a:pt x="343" y="3024"/>
                    <a:pt x="964" y="1273"/>
                  </a:cubicBezTo>
                  <a:close/>
                </a:path>
              </a:pathLst>
            </a:custGeom>
            <a:solidFill>
              <a:srgbClr val="ffffff"/>
            </a:solidFill>
            <a:ln w="12600">
              <a:noFill/>
            </a:ln>
          </p:spPr>
          <p:style>
            <a:lnRef idx="0"/>
            <a:fillRef idx="0"/>
            <a:effectRef idx="0"/>
            <a:fontRef idx="minor"/>
          </p:style>
        </p:sp>
      </p:grpSp>
      <p:pic>
        <p:nvPicPr>
          <p:cNvPr id="312" name="Picture 4" descr="Picture 4"/>
          <p:cNvPicPr/>
          <p:nvPr/>
        </p:nvPicPr>
        <p:blipFill>
          <a:blip r:embed="rId1"/>
          <a:stretch/>
        </p:blipFill>
        <p:spPr>
          <a:xfrm>
            <a:off x="5831640" y="921960"/>
            <a:ext cx="2035800" cy="2036520"/>
          </a:xfrm>
          <a:prstGeom prst="rect">
            <a:avLst/>
          </a:prstGeom>
          <a:ln w="12600">
            <a:noFill/>
          </a:ln>
        </p:spPr>
      </p:pic>
      <p:sp>
        <p:nvSpPr>
          <p:cNvPr id="313" name="CustomShape 8"/>
          <p:cNvSpPr/>
          <p:nvPr/>
        </p:nvSpPr>
        <p:spPr>
          <a:xfrm>
            <a:off x="528840" y="2218680"/>
            <a:ext cx="4824720" cy="4141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2400" spc="-1" strike="noStrike">
                <a:solidFill>
                  <a:srgbClr val="ffffff"/>
                </a:solidFill>
                <a:latin typeface="Calibri"/>
                <a:ea typeface="Calibri"/>
              </a:rPr>
              <a:t>originally developed at the Center </a:t>
            </a:r>
            <a:br/>
            <a:r>
              <a:rPr b="0" lang="en-US" sz="2400" spc="-1" strike="noStrike">
                <a:solidFill>
                  <a:srgbClr val="ffffff"/>
                </a:solidFill>
                <a:latin typeface="Calibri"/>
                <a:ea typeface="Calibri"/>
              </a:rPr>
              <a:t>for Protein Research (CPR) by:</a:t>
            </a:r>
            <a:endParaRPr b="0" lang="en-US" sz="2400" spc="-1" strike="noStrike">
              <a:latin typeface="Arial"/>
            </a:endParaRPr>
          </a:p>
          <a:p>
            <a:pPr marL="216000" indent="-212400">
              <a:lnSpc>
                <a:spcPct val="90000"/>
              </a:lnSpc>
              <a:spcBef>
                <a:spcPts val="1001"/>
              </a:spcBef>
              <a:buClr>
                <a:srgbClr val="ffffff"/>
              </a:buClr>
              <a:buSzPct val="45000"/>
              <a:buFont typeface="Wingdings" charset="2"/>
              <a:buChar char=""/>
            </a:pPr>
            <a:r>
              <a:rPr b="0" lang="en-US" sz="2400" spc="-1" strike="noStrike">
                <a:solidFill>
                  <a:srgbClr val="ffffff"/>
                </a:solidFill>
                <a:latin typeface="Calibri"/>
                <a:ea typeface="Calibri"/>
              </a:rPr>
              <a:t>Alberto Santos Delgardo </a:t>
            </a:r>
            <a:br/>
            <a:r>
              <a:rPr b="0" lang="en-US" sz="2400" spc="-1" strike="noStrike">
                <a:solidFill>
                  <a:srgbClr val="ffffff"/>
                </a:solidFill>
                <a:latin typeface="Calibri"/>
                <a:ea typeface="Calibri"/>
              </a:rPr>
              <a:t>(University of Oxford)</a:t>
            </a:r>
            <a:endParaRPr b="0" lang="en-US" sz="2400" spc="-1" strike="noStrike">
              <a:latin typeface="Arial"/>
            </a:endParaRPr>
          </a:p>
          <a:p>
            <a:pPr marL="216000" indent="-212400">
              <a:lnSpc>
                <a:spcPct val="90000"/>
              </a:lnSpc>
              <a:spcBef>
                <a:spcPts val="1001"/>
              </a:spcBef>
              <a:buClr>
                <a:srgbClr val="ffffff"/>
              </a:buClr>
              <a:buSzPct val="45000"/>
              <a:buFont typeface="Wingdings" charset="2"/>
              <a:buChar char=""/>
            </a:pPr>
            <a:r>
              <a:rPr b="0" lang="en-GB" sz="2400" spc="-1" strike="noStrike">
                <a:solidFill>
                  <a:srgbClr val="ffffff"/>
                </a:solidFill>
                <a:latin typeface="Calibri"/>
                <a:ea typeface="Calibri"/>
              </a:rPr>
              <a:t>Henry Webel (NNF CPR)</a:t>
            </a:r>
            <a:endParaRPr b="0" lang="en-US" sz="2400" spc="-1" strike="noStrike">
              <a:latin typeface="Arial"/>
            </a:endParaRPr>
          </a:p>
          <a:p>
            <a:pPr marL="216000" indent="-212400">
              <a:lnSpc>
                <a:spcPct val="90000"/>
              </a:lnSpc>
              <a:spcBef>
                <a:spcPts val="1001"/>
              </a:spcBef>
              <a:buClr>
                <a:srgbClr val="ffffff"/>
              </a:buClr>
              <a:buSzPct val="45000"/>
              <a:buFont typeface="Wingdings" charset="2"/>
              <a:buChar char=""/>
            </a:pPr>
            <a:r>
              <a:rPr b="0" lang="en-GB" sz="2400" spc="-1" strike="noStrike">
                <a:solidFill>
                  <a:srgbClr val="ffffff"/>
                </a:solidFill>
                <a:latin typeface="Calibri"/>
                <a:ea typeface="Calibri"/>
              </a:rPr>
              <a:t>Annelaura</a:t>
            </a:r>
            <a:r>
              <a:rPr b="0" lang="en-DK" sz="2400" spc="-1" strike="noStrike">
                <a:solidFill>
                  <a:srgbClr val="ffffff"/>
                </a:solidFill>
                <a:latin typeface="Calibri"/>
                <a:ea typeface="Calibri"/>
              </a:rPr>
              <a:t> </a:t>
            </a:r>
            <a:r>
              <a:rPr b="0" lang="en-GB" sz="2400" spc="-1" strike="noStrike">
                <a:solidFill>
                  <a:srgbClr val="ffffff"/>
                </a:solidFill>
                <a:latin typeface="Calibri"/>
                <a:ea typeface="Calibri"/>
              </a:rPr>
              <a:t>Bach</a:t>
            </a:r>
            <a:r>
              <a:rPr b="0" lang="en-DK" sz="2400" spc="-1" strike="noStrike">
                <a:solidFill>
                  <a:srgbClr val="ffffff"/>
                </a:solidFill>
                <a:latin typeface="Calibri"/>
                <a:ea typeface="Calibri"/>
              </a:rPr>
              <a:t> </a:t>
            </a:r>
            <a:r>
              <a:rPr b="0" lang="en-GB" sz="2400" spc="-1" strike="noStrike">
                <a:solidFill>
                  <a:srgbClr val="ffffff"/>
                </a:solidFill>
                <a:latin typeface="Calibri"/>
                <a:ea typeface="Calibri"/>
              </a:rPr>
              <a:t>Nielsen </a:t>
            </a:r>
            <a:br/>
            <a:r>
              <a:rPr b="0" lang="en-GB" sz="2400" spc="-1" strike="noStrike">
                <a:solidFill>
                  <a:srgbClr val="ffffff"/>
                </a:solidFill>
                <a:latin typeface="Calibri"/>
                <a:ea typeface="Calibri"/>
              </a:rPr>
              <a:t>(</a:t>
            </a:r>
            <a:r>
              <a:rPr b="0" lang="da-DK" sz="2400" spc="-1" strike="noStrike">
                <a:solidFill>
                  <a:srgbClr val="ffffff"/>
                </a:solidFill>
                <a:latin typeface="Calibri"/>
                <a:ea typeface="Calibri"/>
              </a:rPr>
              <a:t>NNF CPR)</a:t>
            </a:r>
            <a:endParaRPr b="0" lang="en-US" sz="2400" spc="-1" strike="noStrike">
              <a:latin typeface="Arial"/>
            </a:endParaRPr>
          </a:p>
          <a:p>
            <a:pPr marL="216000" indent="-212400">
              <a:lnSpc>
                <a:spcPct val="90000"/>
              </a:lnSpc>
              <a:spcBef>
                <a:spcPts val="1001"/>
              </a:spcBef>
              <a:buClr>
                <a:srgbClr val="ffffff"/>
              </a:buClr>
              <a:buSzPct val="45000"/>
              <a:buFont typeface="Wingdings" charset="2"/>
              <a:buChar char=""/>
            </a:pPr>
            <a:r>
              <a:rPr b="0" lang="en-GB" sz="2400" spc="-1" strike="noStrike">
                <a:solidFill>
                  <a:srgbClr val="ffffff"/>
                </a:solidFill>
                <a:latin typeface="Calibri"/>
                <a:ea typeface="Calibri"/>
              </a:rPr>
              <a:t>Rita Colaço (PRI)</a:t>
            </a:r>
            <a:endParaRPr b="0" lang="en-US" sz="2400" spc="-1" strike="noStrike">
              <a:latin typeface="Arial"/>
            </a:endParaRPr>
          </a:p>
          <a:p>
            <a:pPr>
              <a:lnSpc>
                <a:spcPct val="90000"/>
              </a:lnSpc>
              <a:spcBef>
                <a:spcPts val="1001"/>
              </a:spcBef>
            </a:pPr>
            <a:endParaRPr b="0" lang="en-US" sz="2400" spc="-1" strike="noStrike">
              <a:latin typeface="Arial"/>
            </a:endParaRPr>
          </a:p>
          <a:p>
            <a:pPr marL="216000" indent="-212400">
              <a:lnSpc>
                <a:spcPct val="90000"/>
              </a:lnSpc>
              <a:spcBef>
                <a:spcPts val="1001"/>
              </a:spcBef>
              <a:buClr>
                <a:srgbClr val="ffffff"/>
              </a:buClr>
              <a:buSzPct val="45000"/>
              <a:buFont typeface="Wingdings" charset="2"/>
              <a:buChar char=""/>
            </a:pPr>
            <a:r>
              <a:rPr b="0" lang="en-GB" sz="2400" spc="-1" strike="noStrike">
                <a:solidFill>
                  <a:srgbClr val="ffffff"/>
                </a:solidFill>
                <a:latin typeface="Calibri"/>
                <a:ea typeface="Calibri"/>
              </a:rPr>
              <a:t>We say thank you for the course material (which we have adapted).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4" name="CustomShape 1"/>
          <p:cNvSpPr/>
          <p:nvPr/>
        </p:nvSpPr>
        <p:spPr>
          <a:xfrm flipV="1">
            <a:off x="0" y="-4320"/>
            <a:ext cx="557640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05" name="CustomShape 2"/>
          <p:cNvSpPr/>
          <p:nvPr/>
        </p:nvSpPr>
        <p:spPr>
          <a:xfrm flipV="1">
            <a:off x="360" y="-4320"/>
            <a:ext cx="521028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06" name="CustomShape 3"/>
          <p:cNvSpPr/>
          <p:nvPr/>
        </p:nvSpPr>
        <p:spPr>
          <a:xfrm>
            <a:off x="837720" y="557280"/>
            <a:ext cx="3524760" cy="204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Material for this course</a:t>
            </a:r>
            <a:endParaRPr b="0" lang="en-US" sz="4400" spc="-1" strike="noStrike">
              <a:latin typeface="Arial"/>
            </a:endParaRPr>
          </a:p>
        </p:txBody>
      </p:sp>
      <p:sp>
        <p:nvSpPr>
          <p:cNvPr id="707" name="CustomShape 4"/>
          <p:cNvSpPr/>
          <p:nvPr/>
        </p:nvSpPr>
        <p:spPr>
          <a:xfrm>
            <a:off x="2134080" y="2700720"/>
            <a:ext cx="1161000" cy="1161360"/>
          </a:xfrm>
          <a:prstGeom prst="ellipse">
            <a:avLst/>
          </a:prstGeom>
          <a:ln>
            <a:noFill/>
          </a:ln>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08" name="CustomShape 5"/>
          <p:cNvSpPr/>
          <p:nvPr/>
        </p:nvSpPr>
        <p:spPr>
          <a:xfrm>
            <a:off x="2418480" y="29491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pic>
        <p:nvPicPr>
          <p:cNvPr id="709" name="Picture 2_0" descr="What is Google Colab?"/>
          <p:cNvPicPr/>
          <p:nvPr/>
        </p:nvPicPr>
        <p:blipFill>
          <a:blip r:embed="rId2"/>
          <a:stretch/>
        </p:blipFill>
        <p:spPr>
          <a:xfrm>
            <a:off x="10058400" y="65880"/>
            <a:ext cx="1918800" cy="847080"/>
          </a:xfrm>
          <a:prstGeom prst="rect">
            <a:avLst/>
          </a:prstGeom>
          <a:ln>
            <a:noFill/>
          </a:ln>
        </p:spPr>
      </p:pic>
      <p:sp>
        <p:nvSpPr>
          <p:cNvPr id="710" name="CustomShape 6"/>
          <p:cNvSpPr/>
          <p:nvPr/>
        </p:nvSpPr>
        <p:spPr>
          <a:xfrm>
            <a:off x="5303520" y="824760"/>
            <a:ext cx="6482880" cy="363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u="sng">
                <a:solidFill>
                  <a:srgbClr val="0563c1"/>
                </a:solidFill>
                <a:uFillTx/>
                <a:latin typeface="Calibri"/>
                <a:ea typeface="DejaVu Sans"/>
                <a:hlinkClick r:id="rId3"/>
              </a:rPr>
              <a:t>https://github.com/Center-for-Health-Data-Science/PythonTsunami</a:t>
            </a:r>
            <a:endParaRPr b="0" lang="en-US" sz="1800" spc="-1" strike="noStrike">
              <a:latin typeface="Arial"/>
            </a:endParaRPr>
          </a:p>
        </p:txBody>
      </p:sp>
      <p:sp>
        <p:nvSpPr>
          <p:cNvPr id="711" name="CustomShape 7"/>
          <p:cNvSpPr/>
          <p:nvPr/>
        </p:nvSpPr>
        <p:spPr>
          <a:xfrm>
            <a:off x="5669280" y="365760"/>
            <a:ext cx="4021920" cy="7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Find course material here: </a:t>
            </a:r>
            <a:endParaRPr b="0" lang="en-US" sz="2200" spc="-1" strike="noStrike">
              <a:latin typeface="Arial"/>
            </a:endParaRPr>
          </a:p>
        </p:txBody>
      </p:sp>
      <p:pic>
        <p:nvPicPr>
          <p:cNvPr id="712" name="" descr=""/>
          <p:cNvPicPr/>
          <p:nvPr/>
        </p:nvPicPr>
        <p:blipFill>
          <a:blip r:embed="rId4"/>
          <a:srcRect l="0" t="0" r="0" b="5332"/>
          <a:stretch/>
        </p:blipFill>
        <p:spPr>
          <a:xfrm>
            <a:off x="3510720" y="1579680"/>
            <a:ext cx="8552160" cy="4869000"/>
          </a:xfrm>
          <a:prstGeom prst="rect">
            <a:avLst/>
          </a:prstGeom>
          <a:ln>
            <a:noFill/>
          </a:ln>
        </p:spPr>
      </p:pic>
      <p:sp>
        <p:nvSpPr>
          <p:cNvPr id="713" name="CustomShape 8"/>
          <p:cNvSpPr/>
          <p:nvPr/>
        </p:nvSpPr>
        <p:spPr>
          <a:xfrm>
            <a:off x="5577840" y="5943600"/>
            <a:ext cx="3381840" cy="272880"/>
          </a:xfrm>
          <a:prstGeom prst="rect">
            <a:avLst/>
          </a:prstGeom>
          <a:no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4" name="CustomShape 1"/>
          <p:cNvSpPr/>
          <p:nvPr/>
        </p:nvSpPr>
        <p:spPr>
          <a:xfrm flipV="1">
            <a:off x="0" y="-4320"/>
            <a:ext cx="557640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15" name="CustomShape 2"/>
          <p:cNvSpPr/>
          <p:nvPr/>
        </p:nvSpPr>
        <p:spPr>
          <a:xfrm flipV="1">
            <a:off x="360" y="-4320"/>
            <a:ext cx="521028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16" name="CustomShape 3"/>
          <p:cNvSpPr/>
          <p:nvPr/>
        </p:nvSpPr>
        <p:spPr>
          <a:xfrm>
            <a:off x="837720" y="557280"/>
            <a:ext cx="3524760" cy="204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Material for this course</a:t>
            </a:r>
            <a:endParaRPr b="0" lang="en-US" sz="4400" spc="-1" strike="noStrike">
              <a:latin typeface="Arial"/>
            </a:endParaRPr>
          </a:p>
        </p:txBody>
      </p:sp>
      <p:sp>
        <p:nvSpPr>
          <p:cNvPr id="717" name="CustomShape 4"/>
          <p:cNvSpPr/>
          <p:nvPr/>
        </p:nvSpPr>
        <p:spPr>
          <a:xfrm>
            <a:off x="2134080" y="2700720"/>
            <a:ext cx="1161000" cy="1161360"/>
          </a:xfrm>
          <a:prstGeom prst="ellipse">
            <a:avLst/>
          </a:prstGeom>
          <a:ln>
            <a:noFill/>
          </a:ln>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18" name="CustomShape 5"/>
          <p:cNvSpPr/>
          <p:nvPr/>
        </p:nvSpPr>
        <p:spPr>
          <a:xfrm>
            <a:off x="2418480" y="29491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pic>
        <p:nvPicPr>
          <p:cNvPr id="719" name="Picture 2_1" descr="What is Google Colab?"/>
          <p:cNvPicPr/>
          <p:nvPr/>
        </p:nvPicPr>
        <p:blipFill>
          <a:blip r:embed="rId2"/>
          <a:stretch/>
        </p:blipFill>
        <p:spPr>
          <a:xfrm>
            <a:off x="10058400" y="65880"/>
            <a:ext cx="1918800" cy="847080"/>
          </a:xfrm>
          <a:prstGeom prst="rect">
            <a:avLst/>
          </a:prstGeom>
          <a:ln>
            <a:noFill/>
          </a:ln>
        </p:spPr>
      </p:pic>
      <p:sp>
        <p:nvSpPr>
          <p:cNvPr id="720" name="CustomShape 6"/>
          <p:cNvSpPr/>
          <p:nvPr/>
        </p:nvSpPr>
        <p:spPr>
          <a:xfrm>
            <a:off x="5303520" y="824760"/>
            <a:ext cx="6482880" cy="363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u="sng">
                <a:solidFill>
                  <a:srgbClr val="0563c1"/>
                </a:solidFill>
                <a:uFillTx/>
                <a:latin typeface="Calibri"/>
                <a:ea typeface="DejaVu Sans"/>
                <a:hlinkClick r:id="rId3"/>
              </a:rPr>
              <a:t>https://github.com/Center-for-Health-Data-Science/PythonTsunami</a:t>
            </a:r>
            <a:endParaRPr b="0" lang="en-US" sz="1800" spc="-1" strike="noStrike">
              <a:latin typeface="Arial"/>
            </a:endParaRPr>
          </a:p>
        </p:txBody>
      </p:sp>
      <p:sp>
        <p:nvSpPr>
          <p:cNvPr id="721" name="CustomShape 7"/>
          <p:cNvSpPr/>
          <p:nvPr/>
        </p:nvSpPr>
        <p:spPr>
          <a:xfrm>
            <a:off x="5669280" y="365760"/>
            <a:ext cx="4021920" cy="7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Find course material here: </a:t>
            </a:r>
            <a:endParaRPr b="0" lang="en-US" sz="2200" spc="-1" strike="noStrike">
              <a:latin typeface="Arial"/>
            </a:endParaRPr>
          </a:p>
        </p:txBody>
      </p:sp>
      <p:sp>
        <p:nvSpPr>
          <p:cNvPr id="722" name="CustomShape 8"/>
          <p:cNvSpPr/>
          <p:nvPr/>
        </p:nvSpPr>
        <p:spPr>
          <a:xfrm>
            <a:off x="5577840" y="5943600"/>
            <a:ext cx="3381840" cy="272880"/>
          </a:xfrm>
          <a:prstGeom prst="rect">
            <a:avLst/>
          </a:prstGeom>
          <a:noFill/>
          <a:ln w="29160">
            <a:solidFill>
              <a:srgbClr val="ffffff"/>
            </a:solidFill>
            <a:round/>
          </a:ln>
        </p:spPr>
        <p:style>
          <a:lnRef idx="0"/>
          <a:fillRef idx="0"/>
          <a:effectRef idx="0"/>
          <a:fontRef idx="minor"/>
        </p:style>
      </p:sp>
      <p:pic>
        <p:nvPicPr>
          <p:cNvPr id="723" name="" descr=""/>
          <p:cNvPicPr/>
          <p:nvPr/>
        </p:nvPicPr>
        <p:blipFill>
          <a:blip r:embed="rId4"/>
          <a:stretch/>
        </p:blipFill>
        <p:spPr>
          <a:xfrm>
            <a:off x="3084480" y="1280160"/>
            <a:ext cx="8708760" cy="5302080"/>
          </a:xfrm>
          <a:prstGeom prst="rect">
            <a:avLst/>
          </a:prstGeom>
          <a:ln>
            <a:noFill/>
          </a:ln>
        </p:spPr>
      </p:pic>
      <p:sp>
        <p:nvSpPr>
          <p:cNvPr id="724" name="CustomShape 9"/>
          <p:cNvSpPr/>
          <p:nvPr/>
        </p:nvSpPr>
        <p:spPr>
          <a:xfrm>
            <a:off x="5486400" y="5907600"/>
            <a:ext cx="1095840" cy="272880"/>
          </a:xfrm>
          <a:prstGeom prst="rect">
            <a:avLst/>
          </a:prstGeom>
          <a:no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5" name="CustomShape 1"/>
          <p:cNvSpPr/>
          <p:nvPr/>
        </p:nvSpPr>
        <p:spPr>
          <a:xfrm flipV="1">
            <a:off x="0" y="-4320"/>
            <a:ext cx="5576400" cy="6854040"/>
          </a:xfrm>
          <a:custGeom>
            <a:avLst/>
            <a:gdLst/>
            <a:ah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26" name="CustomShape 2"/>
          <p:cNvSpPr/>
          <p:nvPr/>
        </p:nvSpPr>
        <p:spPr>
          <a:xfrm flipV="1">
            <a:off x="360" y="-4320"/>
            <a:ext cx="5210280" cy="6854040"/>
          </a:xfrm>
          <a:custGeom>
            <a:avLst/>
            <a:gdLst/>
            <a:ah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27" name="CustomShape 3"/>
          <p:cNvSpPr/>
          <p:nvPr/>
        </p:nvSpPr>
        <p:spPr>
          <a:xfrm>
            <a:off x="837720" y="557280"/>
            <a:ext cx="3524760" cy="204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ffffff"/>
                </a:solidFill>
                <a:latin typeface="Calibri Light"/>
                <a:ea typeface="DejaVu Sans"/>
              </a:rPr>
              <a:t>Material for this course</a:t>
            </a:r>
            <a:endParaRPr b="0" lang="en-US" sz="4400" spc="-1" strike="noStrike">
              <a:latin typeface="Arial"/>
            </a:endParaRPr>
          </a:p>
        </p:txBody>
      </p:sp>
      <p:sp>
        <p:nvSpPr>
          <p:cNvPr id="728" name="CustomShape 4"/>
          <p:cNvSpPr/>
          <p:nvPr/>
        </p:nvSpPr>
        <p:spPr>
          <a:xfrm>
            <a:off x="2134080" y="2700720"/>
            <a:ext cx="1161000" cy="1161360"/>
          </a:xfrm>
          <a:prstGeom prst="ellipse">
            <a:avLst/>
          </a:prstGeom>
          <a:ln>
            <a:noFill/>
          </a:ln>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29" name="CustomShape 5"/>
          <p:cNvSpPr/>
          <p:nvPr/>
        </p:nvSpPr>
        <p:spPr>
          <a:xfrm>
            <a:off x="2418480" y="2949120"/>
            <a:ext cx="664560" cy="664560"/>
          </a:xfrm>
          <a:prstGeom prst="rect">
            <a:avLst/>
          </a:prstGeom>
          <a:blipFill rotWithShape="0">
            <a:blip r:embed="rId1"/>
            <a:stretch>
              <a:fillRect/>
            </a:stretch>
          </a:blipFill>
          <a:ln>
            <a:noFill/>
          </a:ln>
        </p:spPr>
        <p:style>
          <a:lnRef idx="2"/>
          <a:fillRef idx="0"/>
          <a:effectRef idx="0">
            <a:schemeClr val="bg1">
              <a:hueOff val="0"/>
              <a:satOff val="0"/>
              <a:lumOff val="0"/>
              <a:alphaOff val="0"/>
            </a:schemeClr>
          </a:effectRef>
          <a:fontRef idx="minor"/>
        </p:style>
      </p:sp>
      <p:pic>
        <p:nvPicPr>
          <p:cNvPr id="730" name="Picture 2_2" descr="What is Google Colab?"/>
          <p:cNvPicPr/>
          <p:nvPr/>
        </p:nvPicPr>
        <p:blipFill>
          <a:blip r:embed="rId2"/>
          <a:stretch/>
        </p:blipFill>
        <p:spPr>
          <a:xfrm>
            <a:off x="10058400" y="65880"/>
            <a:ext cx="1918800" cy="847080"/>
          </a:xfrm>
          <a:prstGeom prst="rect">
            <a:avLst/>
          </a:prstGeom>
          <a:ln>
            <a:noFill/>
          </a:ln>
        </p:spPr>
      </p:pic>
      <p:sp>
        <p:nvSpPr>
          <p:cNvPr id="731" name="CustomShape 6"/>
          <p:cNvSpPr/>
          <p:nvPr/>
        </p:nvSpPr>
        <p:spPr>
          <a:xfrm>
            <a:off x="5303520" y="824760"/>
            <a:ext cx="6482880" cy="363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u="sng">
                <a:solidFill>
                  <a:srgbClr val="0563c1"/>
                </a:solidFill>
                <a:uFillTx/>
                <a:latin typeface="Calibri"/>
                <a:ea typeface="DejaVu Sans"/>
                <a:hlinkClick r:id="rId3"/>
              </a:rPr>
              <a:t>https://github.com/Center-for-Health-Data-Science/PythonTsunami</a:t>
            </a:r>
            <a:endParaRPr b="0" lang="en-US" sz="1800" spc="-1" strike="noStrike">
              <a:latin typeface="Arial"/>
            </a:endParaRPr>
          </a:p>
        </p:txBody>
      </p:sp>
      <p:sp>
        <p:nvSpPr>
          <p:cNvPr id="732" name="CustomShape 7"/>
          <p:cNvSpPr/>
          <p:nvPr/>
        </p:nvSpPr>
        <p:spPr>
          <a:xfrm>
            <a:off x="5669280" y="365760"/>
            <a:ext cx="4021920" cy="7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Find course material here: </a:t>
            </a:r>
            <a:endParaRPr b="0" lang="en-US" sz="2200" spc="-1" strike="noStrike">
              <a:latin typeface="Arial"/>
            </a:endParaRPr>
          </a:p>
        </p:txBody>
      </p:sp>
      <p:sp>
        <p:nvSpPr>
          <p:cNvPr id="733" name="CustomShape 8"/>
          <p:cNvSpPr/>
          <p:nvPr/>
        </p:nvSpPr>
        <p:spPr>
          <a:xfrm>
            <a:off x="5577840" y="5943600"/>
            <a:ext cx="3381840" cy="272880"/>
          </a:xfrm>
          <a:prstGeom prst="rect">
            <a:avLst/>
          </a:prstGeom>
          <a:noFill/>
          <a:ln w="29160">
            <a:solidFill>
              <a:srgbClr val="ffffff"/>
            </a:solidFill>
            <a:round/>
          </a:ln>
        </p:spPr>
        <p:style>
          <a:lnRef idx="0"/>
          <a:fillRef idx="0"/>
          <a:effectRef idx="0"/>
          <a:fontRef idx="minor"/>
        </p:style>
      </p:sp>
      <p:sp>
        <p:nvSpPr>
          <p:cNvPr id="734" name="CustomShape 9"/>
          <p:cNvSpPr/>
          <p:nvPr/>
        </p:nvSpPr>
        <p:spPr>
          <a:xfrm>
            <a:off x="5486400" y="5907600"/>
            <a:ext cx="1095840" cy="272880"/>
          </a:xfrm>
          <a:prstGeom prst="rect">
            <a:avLst/>
          </a:prstGeom>
          <a:noFill/>
          <a:ln w="29160">
            <a:solidFill>
              <a:srgbClr val="ffffff"/>
            </a:solidFill>
            <a:round/>
          </a:ln>
        </p:spPr>
        <p:style>
          <a:lnRef idx="0"/>
          <a:fillRef idx="0"/>
          <a:effectRef idx="0"/>
          <a:fontRef idx="minor"/>
        </p:style>
      </p:sp>
      <p:pic>
        <p:nvPicPr>
          <p:cNvPr id="735" name="" descr=""/>
          <p:cNvPicPr/>
          <p:nvPr/>
        </p:nvPicPr>
        <p:blipFill>
          <a:blip r:embed="rId4"/>
          <a:srcRect l="0" t="0" r="11164" b="0"/>
          <a:stretch/>
        </p:blipFill>
        <p:spPr>
          <a:xfrm>
            <a:off x="3048840" y="2304720"/>
            <a:ext cx="8836920" cy="3363120"/>
          </a:xfrm>
          <a:prstGeom prst="rect">
            <a:avLst/>
          </a:prstGeom>
          <a:ln>
            <a:noFill/>
          </a:ln>
        </p:spPr>
      </p:pic>
      <p:sp>
        <p:nvSpPr>
          <p:cNvPr id="736" name="CustomShape 10"/>
          <p:cNvSpPr/>
          <p:nvPr/>
        </p:nvSpPr>
        <p:spPr>
          <a:xfrm>
            <a:off x="4731120" y="2878920"/>
            <a:ext cx="1004400" cy="272880"/>
          </a:xfrm>
          <a:prstGeom prst="rect">
            <a:avLst/>
          </a:prstGeom>
          <a:noFill/>
          <a:ln w="29160">
            <a:solidFill>
              <a:srgbClr val="ffffff"/>
            </a:solidFill>
            <a:round/>
          </a:ln>
        </p:spPr>
        <p:style>
          <a:lnRef idx="0"/>
          <a:fillRef idx="0"/>
          <a:effectRef idx="0"/>
          <a:fontRef idx="minor"/>
        </p:style>
      </p:sp>
      <p:sp>
        <p:nvSpPr>
          <p:cNvPr id="737" name="CustomShape 11"/>
          <p:cNvSpPr/>
          <p:nvPr/>
        </p:nvSpPr>
        <p:spPr>
          <a:xfrm>
            <a:off x="5394960" y="1463040"/>
            <a:ext cx="566784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Important:</a:t>
            </a:r>
            <a:r>
              <a:rPr b="0" lang="en-US" sz="1800" spc="-1" strike="noStrike">
                <a:solidFill>
                  <a:srgbClr val="000000"/>
                </a:solidFill>
                <a:latin typeface="Arial"/>
                <a:ea typeface="DejaVu Sans"/>
              </a:rPr>
              <a:t> Copy material to </a:t>
            </a:r>
            <a:r>
              <a:rPr b="1" lang="en-US" sz="1800" spc="-1" strike="noStrike">
                <a:solidFill>
                  <a:srgbClr val="000000"/>
                </a:solidFill>
                <a:latin typeface="Arial"/>
                <a:ea typeface="DejaVu Sans"/>
              </a:rPr>
              <a:t>your</a:t>
            </a:r>
            <a:r>
              <a:rPr b="0" lang="en-US" sz="1800" spc="-1" strike="noStrike">
                <a:solidFill>
                  <a:srgbClr val="000000"/>
                </a:solidFill>
                <a:latin typeface="Arial"/>
                <a:ea typeface="DejaVu Sans"/>
              </a:rPr>
              <a:t> google drive so you can make notes and do the exercises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738" name="CustomShape 1"/>
          <p:cNvSpPr/>
          <p:nvPr/>
        </p:nvSpPr>
        <p:spPr>
          <a:xfrm>
            <a:off x="5513760" y="197280"/>
            <a:ext cx="2016360" cy="201672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739" name="CustomShape 2"/>
          <p:cNvSpPr/>
          <p:nvPr/>
        </p:nvSpPr>
        <p:spPr>
          <a:xfrm>
            <a:off x="5678280" y="361800"/>
            <a:ext cx="1687320" cy="1687680"/>
          </a:xfrm>
          <a:custGeom>
            <a:avLst/>
            <a:gdLst/>
            <a:ah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40" name="CustomShape 3"/>
          <p:cNvSpPr/>
          <p:nvPr/>
        </p:nvSpPr>
        <p:spPr>
          <a:xfrm>
            <a:off x="5671800" y="2557440"/>
            <a:ext cx="3067560" cy="306828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741" name="CustomShape 4"/>
          <p:cNvSpPr/>
          <p:nvPr/>
        </p:nvSpPr>
        <p:spPr>
          <a:xfrm>
            <a:off x="8112600" y="0"/>
            <a:ext cx="4071960" cy="3441240"/>
          </a:xfrm>
          <a:custGeom>
            <a:avLst/>
            <a:gdLst/>
            <a:ah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742" name="CustomShape 5"/>
          <p:cNvSpPr/>
          <p:nvPr/>
        </p:nvSpPr>
        <p:spPr>
          <a:xfrm>
            <a:off x="5836320" y="2722320"/>
            <a:ext cx="2738520" cy="2739240"/>
          </a:xfrm>
          <a:custGeom>
            <a:avLst/>
            <a:gdLst/>
            <a:ah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43" name="CustomShape 6"/>
          <p:cNvSpPr/>
          <p:nvPr/>
        </p:nvSpPr>
        <p:spPr>
          <a:xfrm>
            <a:off x="8276040" y="0"/>
            <a:ext cx="3908160" cy="3277440"/>
          </a:xfrm>
          <a:custGeom>
            <a:avLst/>
            <a:gdLst/>
            <a:ah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744" name="Picture 4" descr="Logo, icon, company name&#10;&#10;Description automatically generated"/>
          <p:cNvPicPr/>
          <p:nvPr/>
        </p:nvPicPr>
        <p:blipFill>
          <a:blip r:embed="rId1"/>
          <a:stretch/>
        </p:blipFill>
        <p:spPr>
          <a:xfrm>
            <a:off x="8925480" y="-77040"/>
            <a:ext cx="2951640" cy="2952360"/>
          </a:xfrm>
          <a:prstGeom prst="rect">
            <a:avLst/>
          </a:prstGeom>
          <a:ln>
            <a:noFill/>
          </a:ln>
        </p:spPr>
      </p:pic>
      <p:pic>
        <p:nvPicPr>
          <p:cNvPr id="745" name="Picture 6" descr="Big Data Institute | LinkedIn"/>
          <p:cNvPicPr/>
          <p:nvPr/>
        </p:nvPicPr>
        <p:blipFill>
          <a:blip r:embed="rId2"/>
          <a:stretch/>
        </p:blipFill>
        <p:spPr>
          <a:xfrm>
            <a:off x="6056280" y="758160"/>
            <a:ext cx="914040" cy="914400"/>
          </a:xfrm>
          <a:prstGeom prst="rect">
            <a:avLst/>
          </a:prstGeom>
          <a:ln>
            <a:noFill/>
          </a:ln>
        </p:spPr>
      </p:pic>
      <p:sp>
        <p:nvSpPr>
          <p:cNvPr id="746" name="CustomShape 7"/>
          <p:cNvSpPr/>
          <p:nvPr/>
        </p:nvSpPr>
        <p:spPr>
          <a:xfrm>
            <a:off x="8845920" y="3966840"/>
            <a:ext cx="3335400" cy="2887200"/>
          </a:xfrm>
          <a:custGeom>
            <a:avLst/>
            <a:gdLst/>
            <a:ah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747" name="CustomShape 8"/>
          <p:cNvSpPr/>
          <p:nvPr/>
        </p:nvSpPr>
        <p:spPr>
          <a:xfrm>
            <a:off x="9006840" y="4131720"/>
            <a:ext cx="3174120" cy="2722320"/>
          </a:xfrm>
          <a:custGeom>
            <a:avLst/>
            <a:gdLst/>
            <a:ah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748" name="Picture 2" descr="We showed the University of Copenhagen logo to people on the street. Did  they recognise it?"/>
          <p:cNvPicPr/>
          <p:nvPr/>
        </p:nvPicPr>
        <p:blipFill>
          <a:blip r:embed="rId3"/>
          <a:stretch/>
        </p:blipFill>
        <p:spPr>
          <a:xfrm>
            <a:off x="9720720" y="4669560"/>
            <a:ext cx="2111400" cy="2077560"/>
          </a:xfrm>
          <a:prstGeom prst="rect">
            <a:avLst/>
          </a:prstGeom>
          <a:ln>
            <a:noFill/>
          </a:ln>
        </p:spPr>
      </p:pic>
      <p:pic>
        <p:nvPicPr>
          <p:cNvPr id="749" name="Picture 4" descr="Novo Nordisk Foundation Center for Protein Research, University of  Copenhagen | LinkedIn"/>
          <p:cNvPicPr/>
          <p:nvPr/>
        </p:nvPicPr>
        <p:blipFill>
          <a:blip r:embed="rId4"/>
          <a:stretch/>
        </p:blipFill>
        <p:spPr>
          <a:xfrm>
            <a:off x="6339960" y="3240720"/>
            <a:ext cx="1777680" cy="1778040"/>
          </a:xfrm>
          <a:prstGeom prst="rect">
            <a:avLst/>
          </a:prstGeom>
          <a:ln>
            <a:noFill/>
          </a:ln>
        </p:spPr>
      </p:pic>
      <p:sp>
        <p:nvSpPr>
          <p:cNvPr id="750" name="TextShape 9"/>
          <p:cNvSpPr txBox="1"/>
          <p:nvPr/>
        </p:nvSpPr>
        <p:spPr>
          <a:xfrm>
            <a:off x="1097280" y="1463040"/>
            <a:ext cx="3749040" cy="715320"/>
          </a:xfrm>
          <a:prstGeom prst="rect">
            <a:avLst/>
          </a:prstGeom>
          <a:noFill/>
          <a:ln>
            <a:noFill/>
          </a:ln>
        </p:spPr>
        <p:txBody>
          <a:bodyPr lIns="90000" rIns="90000" tIns="45000" bIns="45000">
            <a:noAutofit/>
          </a:bodyPr>
          <a:p>
            <a:r>
              <a:rPr b="1" lang="en-US" sz="4400" spc="-1" strike="noStrike">
                <a:solidFill>
                  <a:srgbClr val="ffffff"/>
                </a:solidFill>
                <a:latin typeface="Arial"/>
              </a:rPr>
              <a:t>Thanks!</a:t>
            </a:r>
            <a:endParaRPr b="1" lang="en-US"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724680" y="1324440"/>
            <a:ext cx="4619160" cy="13215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The HeaDS version</a:t>
            </a:r>
            <a:endParaRPr b="0" lang="en-US" sz="4400" spc="-1" strike="noStrike">
              <a:latin typeface="Arial"/>
            </a:endParaRPr>
          </a:p>
        </p:txBody>
      </p:sp>
      <p:sp>
        <p:nvSpPr>
          <p:cNvPr id="315" name="CustomShape 2"/>
          <p:cNvSpPr/>
          <p:nvPr/>
        </p:nvSpPr>
        <p:spPr>
          <a:xfrm>
            <a:off x="805320" y="2872080"/>
            <a:ext cx="4553280" cy="3177720"/>
          </a:xfrm>
          <a:prstGeom prst="rect">
            <a:avLst/>
          </a:prstGeom>
          <a:noFill/>
          <a:ln w="12600">
            <a:noFill/>
          </a:ln>
        </p:spPr>
        <p:style>
          <a:lnRef idx="0"/>
          <a:fillRef idx="0"/>
          <a:effectRef idx="0"/>
          <a:fontRef idx="minor"/>
        </p:style>
        <p:txBody>
          <a:bodyPr lIns="45720" rIns="45720" tIns="45000" bIns="45000">
            <a:normAutofit/>
          </a:bodyPr>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Jose Alejandro Herrera Romero - Alex (HeaDS)</a:t>
            </a:r>
            <a:endParaRPr b="0" lang="en-US" sz="2000" spc="-1" strike="noStrike">
              <a:latin typeface="Arial"/>
            </a:endParaRPr>
          </a:p>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Marilena Hohmann (HeaDS)</a:t>
            </a:r>
            <a:endParaRPr b="0" lang="en-US" sz="2000" spc="-1" strike="noStrike">
              <a:latin typeface="Arial"/>
            </a:endParaRPr>
          </a:p>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Rita Colaço (PRI)</a:t>
            </a:r>
            <a:endParaRPr b="0" lang="en-US" sz="2000" spc="-1" strike="noStrike">
              <a:latin typeface="Arial"/>
            </a:endParaRPr>
          </a:p>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Inigo Prada Luengo (HeaDS)</a:t>
            </a:r>
            <a:endParaRPr b="0" lang="en-US" sz="2000" spc="-1" strike="noStrike">
              <a:latin typeface="Arial"/>
            </a:endParaRPr>
          </a:p>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Viktoria Schuster (HeaDS)</a:t>
            </a:r>
            <a:endParaRPr b="0" lang="en-US" sz="2000" spc="-1" strike="noStrike">
              <a:latin typeface="Arial"/>
            </a:endParaRPr>
          </a:p>
          <a:p>
            <a:pPr marL="514440" indent="-510480">
              <a:lnSpc>
                <a:spcPct val="90000"/>
              </a:lnSpc>
              <a:spcBef>
                <a:spcPts val="1001"/>
              </a:spcBef>
              <a:buClr>
                <a:srgbClr val="ffffff"/>
              </a:buClr>
              <a:buFont typeface="Arial"/>
              <a:buAutoNum type="arabicPeriod"/>
            </a:pPr>
            <a:r>
              <a:rPr b="0" lang="en-GB" sz="2000" spc="-1" strike="noStrike">
                <a:solidFill>
                  <a:srgbClr val="ffffff"/>
                </a:solidFill>
                <a:latin typeface="Calibri"/>
                <a:ea typeface="Calibri"/>
              </a:rPr>
              <a:t>Henrike Zschach (HeaDS)</a:t>
            </a:r>
            <a:endParaRPr b="0" lang="en-US" sz="2000" spc="-1" strike="noStrike">
              <a:latin typeface="Arial"/>
            </a:endParaRPr>
          </a:p>
          <a:p>
            <a:pPr>
              <a:lnSpc>
                <a:spcPct val="90000"/>
              </a:lnSpc>
              <a:spcBef>
                <a:spcPts val="1001"/>
              </a:spcBef>
            </a:pPr>
            <a:endParaRPr b="0" lang="en-US" sz="2000" spc="-1" strike="noStrike">
              <a:latin typeface="Arial"/>
            </a:endParaRPr>
          </a:p>
        </p:txBody>
      </p:sp>
      <p:grpSp>
        <p:nvGrpSpPr>
          <p:cNvPr id="316" name="Group 3"/>
          <p:cNvGrpSpPr/>
          <p:nvPr/>
        </p:nvGrpSpPr>
        <p:grpSpPr>
          <a:xfrm>
            <a:off x="5211360" y="301320"/>
            <a:ext cx="3276720" cy="3277440"/>
            <a:chOff x="5211360" y="301320"/>
            <a:chExt cx="3276720" cy="3277440"/>
          </a:xfrm>
        </p:grpSpPr>
        <p:sp>
          <p:nvSpPr>
            <p:cNvPr id="317" name="CustomShape 4"/>
            <p:cNvSpPr/>
            <p:nvPr/>
          </p:nvSpPr>
          <p:spPr>
            <a:xfrm>
              <a:off x="5211360" y="301320"/>
              <a:ext cx="3276720" cy="3277440"/>
            </a:xfrm>
            <a:prstGeom prst="ellipse">
              <a:avLst/>
            </a:prstGeom>
            <a:solidFill>
              <a:srgbClr val="ffffff">
                <a:alpha val="80000"/>
              </a:srgbClr>
            </a:solidFill>
            <a:ln w="12600">
              <a:noFill/>
            </a:ln>
          </p:spPr>
          <p:style>
            <a:lnRef idx="0"/>
            <a:fillRef idx="0"/>
            <a:effectRef idx="0"/>
            <a:fontRef idx="minor"/>
          </p:style>
        </p:sp>
        <p:sp>
          <p:nvSpPr>
            <p:cNvPr id="318" name="CustomShape 5"/>
            <p:cNvSpPr/>
            <p:nvPr/>
          </p:nvSpPr>
          <p:spPr>
            <a:xfrm>
              <a:off x="5387400" y="477360"/>
              <a:ext cx="2925360" cy="2926080"/>
            </a:xfrm>
            <a:prstGeom prst="ellipse">
              <a:avLst/>
            </a:prstGeom>
            <a:solidFill>
              <a:srgbClr val="ffffff"/>
            </a:solidFill>
            <a:ln w="12600">
              <a:noFill/>
            </a:ln>
          </p:spPr>
          <p:style>
            <a:lnRef idx="0"/>
            <a:fillRef idx="0"/>
            <a:effectRef idx="0"/>
            <a:fontRef idx="minor"/>
          </p:style>
        </p:sp>
      </p:grpSp>
      <p:grpSp>
        <p:nvGrpSpPr>
          <p:cNvPr id="319" name="Group 6"/>
          <p:cNvGrpSpPr/>
          <p:nvPr/>
        </p:nvGrpSpPr>
        <p:grpSpPr>
          <a:xfrm>
            <a:off x="8525520" y="14760"/>
            <a:ext cx="3751200" cy="3170160"/>
            <a:chOff x="8525520" y="14760"/>
            <a:chExt cx="3751200" cy="3170160"/>
          </a:xfrm>
        </p:grpSpPr>
        <p:sp>
          <p:nvSpPr>
            <p:cNvPr id="320" name="CustomShape 7"/>
            <p:cNvSpPr/>
            <p:nvPr/>
          </p:nvSpPr>
          <p:spPr>
            <a:xfrm>
              <a:off x="8525520" y="14760"/>
              <a:ext cx="3751200" cy="3170160"/>
            </a:xfrm>
            <a:custGeom>
              <a:avLst/>
              <a:gdLst/>
              <a:ahLst/>
              <a:rect l="l" t="t" r="r" b="b"/>
              <a:pathLst>
                <a:path w="21600" h="21600">
                  <a:moveTo>
                    <a:pt x="1325" y="0"/>
                  </a:moveTo>
                  <a:lnTo>
                    <a:pt x="21600" y="0"/>
                  </a:lnTo>
                  <a:lnTo>
                    <a:pt x="21600" y="17197"/>
                  </a:lnTo>
                  <a:lnTo>
                    <a:pt x="21585" y="17218"/>
                  </a:lnTo>
                  <a:cubicBezTo>
                    <a:pt x="19296" y="19925"/>
                    <a:pt x="16135" y="21600"/>
                    <a:pt x="12644" y="21600"/>
                  </a:cubicBezTo>
                  <a:cubicBezTo>
                    <a:pt x="5661" y="21600"/>
                    <a:pt x="0" y="14901"/>
                    <a:pt x="0" y="6637"/>
                  </a:cubicBezTo>
                  <a:cubicBezTo>
                    <a:pt x="0" y="4571"/>
                    <a:pt x="354" y="2603"/>
                    <a:pt x="994" y="813"/>
                  </a:cubicBezTo>
                  <a:close/>
                </a:path>
              </a:pathLst>
            </a:custGeom>
            <a:solidFill>
              <a:srgbClr val="ffffff">
                <a:alpha val="80000"/>
              </a:srgbClr>
            </a:solidFill>
            <a:ln w="12600">
              <a:noFill/>
            </a:ln>
          </p:spPr>
          <p:style>
            <a:lnRef idx="0"/>
            <a:fillRef idx="0"/>
            <a:effectRef idx="0"/>
            <a:fontRef idx="minor"/>
          </p:style>
        </p:sp>
        <p:sp>
          <p:nvSpPr>
            <p:cNvPr id="321" name="CustomShape 8"/>
            <p:cNvSpPr/>
            <p:nvPr/>
          </p:nvSpPr>
          <p:spPr>
            <a:xfrm>
              <a:off x="8676360" y="14760"/>
              <a:ext cx="3600360" cy="3019320"/>
            </a:xfrm>
            <a:custGeom>
              <a:avLst/>
              <a:gdLst/>
              <a:ahLst/>
              <a:rect l="l" t="t" r="r" b="b"/>
              <a:pathLst>
                <a:path w="21600" h="21600">
                  <a:moveTo>
                    <a:pt x="1478" y="0"/>
                  </a:moveTo>
                  <a:lnTo>
                    <a:pt x="21600" y="0"/>
                  </a:lnTo>
                  <a:lnTo>
                    <a:pt x="21600" y="16455"/>
                  </a:lnTo>
                  <a:lnTo>
                    <a:pt x="20945" y="17315"/>
                  </a:lnTo>
                  <a:cubicBezTo>
                    <a:pt x="18725" y="19962"/>
                    <a:pt x="15657" y="21600"/>
                    <a:pt x="12269" y="21600"/>
                  </a:cubicBezTo>
                  <a:cubicBezTo>
                    <a:pt x="5493" y="21600"/>
                    <a:pt x="0" y="15049"/>
                    <a:pt x="0" y="6968"/>
                  </a:cubicBezTo>
                  <a:cubicBezTo>
                    <a:pt x="0" y="4948"/>
                    <a:pt x="343" y="3024"/>
                    <a:pt x="964" y="1273"/>
                  </a:cubicBezTo>
                  <a:close/>
                </a:path>
              </a:pathLst>
            </a:custGeom>
            <a:solidFill>
              <a:srgbClr val="ffffff"/>
            </a:solidFill>
            <a:ln w="12600">
              <a:noFill/>
            </a:ln>
          </p:spPr>
          <p:style>
            <a:lnRef idx="0"/>
            <a:fillRef idx="0"/>
            <a:effectRef idx="0"/>
            <a:fontRef idx="minor"/>
          </p:style>
        </p:sp>
      </p:grpSp>
      <p:pic>
        <p:nvPicPr>
          <p:cNvPr id="322" name="Picture 4_0" descr="Picture 4"/>
          <p:cNvPicPr/>
          <p:nvPr/>
        </p:nvPicPr>
        <p:blipFill>
          <a:blip r:embed="rId1"/>
          <a:stretch/>
        </p:blipFill>
        <p:spPr>
          <a:xfrm>
            <a:off x="9057600" y="-361800"/>
            <a:ext cx="2951640" cy="2952360"/>
          </a:xfrm>
          <a:prstGeom prst="rect">
            <a:avLst/>
          </a:prstGeom>
          <a:ln w="12600">
            <a:noFill/>
          </a:ln>
        </p:spPr>
      </p:pic>
      <p:pic>
        <p:nvPicPr>
          <p:cNvPr id="323" name="Picture 4_1" descr="Picture 4"/>
          <p:cNvPicPr/>
          <p:nvPr/>
        </p:nvPicPr>
        <p:blipFill>
          <a:blip r:embed="rId2"/>
          <a:stretch/>
        </p:blipFill>
        <p:spPr>
          <a:xfrm>
            <a:off x="5831640" y="921960"/>
            <a:ext cx="2035800" cy="2036520"/>
          </a:xfrm>
          <a:prstGeom prst="rect">
            <a:avLst/>
          </a:prstGeom>
          <a:ln w="12600">
            <a:noFill/>
          </a:ln>
        </p:spPr>
      </p:pic>
      <p:pic>
        <p:nvPicPr>
          <p:cNvPr id="324" name="Google Shape;170;p4_0" descr="Google Shape;170;p4"/>
          <p:cNvPicPr/>
          <p:nvPr/>
        </p:nvPicPr>
        <p:blipFill>
          <a:blip r:embed="rId3"/>
          <a:srcRect l="3164" t="0" r="3164" b="0"/>
          <a:stretch/>
        </p:blipFill>
        <p:spPr>
          <a:xfrm>
            <a:off x="7126200" y="5121000"/>
            <a:ext cx="1230120" cy="1226880"/>
          </a:xfrm>
          <a:prstGeom prst="rect">
            <a:avLst/>
          </a:prstGeom>
          <a:ln w="12600">
            <a:noFill/>
          </a:ln>
        </p:spPr>
      </p:pic>
      <p:pic>
        <p:nvPicPr>
          <p:cNvPr id="325" name="Google Shape;176;p4_0" descr="Google Shape;176;p4"/>
          <p:cNvPicPr/>
          <p:nvPr/>
        </p:nvPicPr>
        <p:blipFill>
          <a:blip r:embed="rId4"/>
          <a:srcRect l="0" t="0" r="12587" b="0"/>
          <a:stretch/>
        </p:blipFill>
        <p:spPr>
          <a:xfrm>
            <a:off x="7166160" y="3831840"/>
            <a:ext cx="1161720" cy="1229760"/>
          </a:xfrm>
          <a:prstGeom prst="rect">
            <a:avLst/>
          </a:prstGeom>
          <a:ln w="12600">
            <a:noFill/>
          </a:ln>
        </p:spPr>
      </p:pic>
      <p:pic>
        <p:nvPicPr>
          <p:cNvPr id="326" name="Google Shape;184;p4_0" descr="Google Shape;184;p4"/>
          <p:cNvPicPr/>
          <p:nvPr/>
        </p:nvPicPr>
        <p:blipFill>
          <a:blip r:embed="rId5"/>
          <a:srcRect l="3131" t="0" r="3131" b="3906"/>
          <a:stretch/>
        </p:blipFill>
        <p:spPr>
          <a:xfrm>
            <a:off x="5864040" y="3795480"/>
            <a:ext cx="1171080" cy="1230120"/>
          </a:xfrm>
          <a:prstGeom prst="rect">
            <a:avLst/>
          </a:prstGeom>
          <a:ln w="12600">
            <a:noFill/>
          </a:ln>
        </p:spPr>
      </p:pic>
      <p:pic>
        <p:nvPicPr>
          <p:cNvPr id="327" name="yfKKyved.jpg_0" descr="yfKKyved.jpg"/>
          <p:cNvPicPr/>
          <p:nvPr/>
        </p:nvPicPr>
        <p:blipFill>
          <a:blip r:embed="rId6"/>
          <a:srcRect l="6747" t="0" r="6747" b="7862"/>
          <a:stretch/>
        </p:blipFill>
        <p:spPr>
          <a:xfrm>
            <a:off x="5845320" y="5120640"/>
            <a:ext cx="1170360" cy="1247040"/>
          </a:xfrm>
          <a:prstGeom prst="rect">
            <a:avLst/>
          </a:prstGeom>
          <a:ln w="12600">
            <a:noFill/>
          </a:ln>
        </p:spPr>
      </p:pic>
      <p:pic>
        <p:nvPicPr>
          <p:cNvPr id="328" name="unnamed.jpg_0" descr="unnamed.jpg"/>
          <p:cNvPicPr/>
          <p:nvPr/>
        </p:nvPicPr>
        <p:blipFill>
          <a:blip r:embed="rId7"/>
          <a:srcRect l="0" t="7710" r="0" b="14210"/>
          <a:stretch/>
        </p:blipFill>
        <p:spPr>
          <a:xfrm>
            <a:off x="8456400" y="3821040"/>
            <a:ext cx="1138320" cy="1184760"/>
          </a:xfrm>
          <a:prstGeom prst="rect">
            <a:avLst/>
          </a:prstGeom>
          <a:ln w="12600">
            <a:noFill/>
          </a:ln>
        </p:spPr>
      </p:pic>
      <p:pic>
        <p:nvPicPr>
          <p:cNvPr id="329" name="" descr=""/>
          <p:cNvPicPr/>
          <p:nvPr/>
        </p:nvPicPr>
        <p:blipFill>
          <a:blip r:embed="rId8"/>
          <a:srcRect l="0" t="0" r="0" b="9421"/>
          <a:stretch/>
        </p:blipFill>
        <p:spPr>
          <a:xfrm>
            <a:off x="8463960" y="5108760"/>
            <a:ext cx="1075320" cy="11772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0" name="CustomShape 1"/>
          <p:cNvSpPr/>
          <p:nvPr/>
        </p:nvSpPr>
        <p:spPr>
          <a:xfrm>
            <a:off x="2011680" y="2560320"/>
            <a:ext cx="7860960" cy="1734480"/>
          </a:xfrm>
          <a:prstGeom prst="rect">
            <a:avLst/>
          </a:prstGeom>
          <a:solidFill>
            <a:srgbClr val="000000">
              <a:alpha val="53000"/>
            </a:srgbClr>
          </a:solidFill>
          <a:ln>
            <a:solidFill>
              <a:srgbClr val="3465a4"/>
            </a:solidFill>
          </a:ln>
        </p:spPr>
        <p:style>
          <a:lnRef idx="0"/>
          <a:fillRef idx="0"/>
          <a:effectRef idx="0"/>
          <a:fontRef idx="minor"/>
        </p:style>
      </p:sp>
      <p:sp>
        <p:nvSpPr>
          <p:cNvPr id="331" name="CustomShape 2"/>
          <p:cNvSpPr/>
          <p:nvPr/>
        </p:nvSpPr>
        <p:spPr>
          <a:xfrm>
            <a:off x="2286000" y="2743200"/>
            <a:ext cx="7312320" cy="1277280"/>
          </a:xfrm>
          <a:prstGeom prst="rect">
            <a:avLst/>
          </a:prstGeom>
          <a:solidFill>
            <a:srgbClr val="000000"/>
          </a:solidFill>
          <a:ln>
            <a:solidFill>
              <a:srgbClr val="000000"/>
            </a:solidFill>
          </a:ln>
        </p:spPr>
        <p:style>
          <a:lnRef idx="0"/>
          <a:fillRef idx="0"/>
          <a:effectRef idx="0"/>
          <a:fontRef idx="minor"/>
        </p:style>
      </p:sp>
      <p:sp>
        <p:nvSpPr>
          <p:cNvPr id="332" name="CustomShape 3"/>
          <p:cNvSpPr/>
          <p:nvPr/>
        </p:nvSpPr>
        <p:spPr>
          <a:xfrm>
            <a:off x="837720" y="365040"/>
            <a:ext cx="10508760" cy="1321560"/>
          </a:xfrm>
          <a:prstGeom prst="rect">
            <a:avLst/>
          </a:prstGeom>
          <a:noFill/>
          <a:ln>
            <a:noFill/>
          </a:ln>
        </p:spPr>
        <p:style>
          <a:lnRef idx="0"/>
          <a:fillRef idx="0"/>
          <a:effectRef idx="0"/>
          <a:fontRef idx="minor"/>
        </p:style>
      </p:sp>
      <p:sp>
        <p:nvSpPr>
          <p:cNvPr id="333" name="CustomShape 4"/>
          <p:cNvSpPr/>
          <p:nvPr/>
        </p:nvSpPr>
        <p:spPr>
          <a:xfrm>
            <a:off x="3290760" y="2834640"/>
            <a:ext cx="5938920" cy="343080"/>
          </a:xfrm>
          <a:prstGeom prst="rect">
            <a:avLst/>
          </a:prstGeom>
          <a:noFill/>
          <a:ln>
            <a:noFill/>
          </a:ln>
        </p:spPr>
        <p:style>
          <a:lnRef idx="0"/>
          <a:fillRef idx="0"/>
          <a:effectRef idx="0"/>
          <a:fontRef idx="minor"/>
        </p:style>
      </p:sp>
      <p:sp>
        <p:nvSpPr>
          <p:cNvPr id="334" name="CustomShape 5"/>
          <p:cNvSpPr/>
          <p:nvPr/>
        </p:nvSpPr>
        <p:spPr>
          <a:xfrm>
            <a:off x="837720" y="1825560"/>
            <a:ext cx="10508760" cy="4347360"/>
          </a:xfrm>
          <a:prstGeom prst="rect">
            <a:avLst/>
          </a:prstGeom>
          <a:noFill/>
          <a:ln>
            <a:noFill/>
          </a:ln>
        </p:spPr>
        <p:style>
          <a:lnRef idx="0"/>
          <a:fillRef idx="0"/>
          <a:effectRef idx="0"/>
          <a:fontRef idx="minor"/>
        </p:style>
      </p:sp>
      <p:sp>
        <p:nvSpPr>
          <p:cNvPr id="335" name="CustomShape 6"/>
          <p:cNvSpPr/>
          <p:nvPr/>
        </p:nvSpPr>
        <p:spPr>
          <a:xfrm>
            <a:off x="2224080" y="2416680"/>
            <a:ext cx="7697880" cy="1221120"/>
          </a:xfrm>
          <a:prstGeom prst="rect">
            <a:avLst/>
          </a:prstGeom>
          <a:noFill/>
          <a:ln>
            <a:noFill/>
          </a:ln>
        </p:spPr>
        <p:style>
          <a:lnRef idx="0"/>
          <a:fillRef idx="0"/>
          <a:effectRef idx="0"/>
          <a:fontRef idx="minor"/>
        </p:style>
      </p:sp>
      <p:sp>
        <p:nvSpPr>
          <p:cNvPr id="336" name="CustomShape 7"/>
          <p:cNvSpPr/>
          <p:nvPr/>
        </p:nvSpPr>
        <p:spPr>
          <a:xfrm>
            <a:off x="2194560" y="2890440"/>
            <a:ext cx="7586640" cy="1221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000" spc="-1" strike="noStrike">
                <a:solidFill>
                  <a:srgbClr val="ffffff"/>
                </a:solidFill>
                <a:latin typeface="Arial"/>
                <a:ea typeface="DejaVu Sans"/>
              </a:rPr>
              <a:t>About this course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flipV="1">
            <a:off x="360" y="-3960"/>
            <a:ext cx="575568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338" name="CustomShape 2"/>
          <p:cNvSpPr/>
          <p:nvPr/>
        </p:nvSpPr>
        <p:spPr>
          <a:xfrm flipV="1">
            <a:off x="360" y="-3960"/>
            <a:ext cx="529848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339" name="CustomShape 3"/>
          <p:cNvSpPr/>
          <p:nvPr/>
        </p:nvSpPr>
        <p:spPr>
          <a:xfrm>
            <a:off x="380880" y="91440"/>
            <a:ext cx="3272040" cy="145944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Program</a:t>
            </a:r>
            <a:endParaRPr b="0" lang="en-US" sz="4400" spc="-1" strike="noStrike">
              <a:latin typeface="Arial"/>
            </a:endParaRPr>
          </a:p>
        </p:txBody>
      </p:sp>
      <p:graphicFrame>
        <p:nvGraphicFramePr>
          <p:cNvPr id="340" name="Table 4"/>
          <p:cNvGraphicFramePr/>
          <p:nvPr/>
        </p:nvGraphicFramePr>
        <p:xfrm>
          <a:off x="1792440" y="1433520"/>
          <a:ext cx="8731440" cy="4900680"/>
        </p:xfrm>
        <a:graphic>
          <a:graphicData uri="http://schemas.openxmlformats.org/drawingml/2006/table">
            <a:tbl>
              <a:tblPr/>
              <a:tblGrid>
                <a:gridCol w="1252800"/>
                <a:gridCol w="3624840"/>
                <a:gridCol w="3854160"/>
              </a:tblGrid>
              <a:tr h="322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500" spc="-1" strike="noStrike">
                          <a:latin typeface="Arial"/>
                        </a:rPr>
                        <a:t>Thursday 7th of April</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500" spc="-1" strike="noStrike">
                          <a:latin typeface="Arial"/>
                        </a:rPr>
                        <a:t>Friday 8th of April</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22560">
                <a:tc>
                  <a:txBody>
                    <a:bodyPr lIns="90000" rIns="90000">
                      <a:noAutofit/>
                    </a:bodyPr>
                    <a:p>
                      <a:pPr algn="ctr">
                        <a:lnSpc>
                          <a:spcPct val="100000"/>
                        </a:lnSpc>
                      </a:pPr>
                      <a:r>
                        <a:rPr b="0" lang="en-US" sz="1500" spc="-1" strike="noStrike">
                          <a:latin typeface="Arial"/>
                        </a:rPr>
                        <a:t>8:45-9:00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500" spc="-1" strike="noStrike">
                          <a:latin typeface="Arial"/>
                        </a:rPr>
                        <a:t>Morning Coffee   (optional)</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500" spc="-1" strike="noStrike">
                          <a:latin typeface="Arial"/>
                        </a:rPr>
                        <a:t>Morning Coffee  (optional)</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2560">
                <a:tc>
                  <a:txBody>
                    <a:bodyPr lIns="90000" rIns="90000">
                      <a:noAutofit/>
                    </a:bodyPr>
                    <a:p>
                      <a:pPr algn="ctr">
                        <a:lnSpc>
                          <a:spcPct val="100000"/>
                        </a:lnSpc>
                      </a:pPr>
                      <a:r>
                        <a:rPr b="0" lang="en-US" sz="1500" spc="-1" strike="noStrike">
                          <a:latin typeface="Arial"/>
                        </a:rPr>
                        <a:t>9:00-09:45</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Introduction and motivation</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Recap from yesterday</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2560">
                <a:tc>
                  <a:txBody>
                    <a:bodyPr lIns="90000" rIns="90000">
                      <a:noAutofit/>
                    </a:bodyPr>
                    <a:p>
                      <a:pPr algn="ctr">
                        <a:lnSpc>
                          <a:spcPct val="100000"/>
                        </a:lnSpc>
                      </a:pPr>
                      <a:r>
                        <a:rPr b="0" lang="en-US" sz="1500" spc="-1" strike="noStrike">
                          <a:latin typeface="Arial"/>
                        </a:rPr>
                        <a:t>9:45-10:00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500" spc="-1" strike="noStrike">
                          <a:latin typeface="Arial"/>
                        </a:rPr>
                        <a:t>Coffee break</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r>
              <a:tr h="559440">
                <a:tc>
                  <a:txBody>
                    <a:bodyPr lIns="90000" rIns="90000">
                      <a:noAutofit/>
                    </a:bodyPr>
                    <a:p>
                      <a:pPr algn="ctr">
                        <a:lnSpc>
                          <a:spcPct val="100000"/>
                        </a:lnSpc>
                      </a:pPr>
                      <a:endParaRPr b="0" lang="en-US" sz="1800" spc="-1" strike="noStrike">
                        <a:latin typeface="Arial"/>
                      </a:endParaRPr>
                    </a:p>
                    <a:p>
                      <a:pPr algn="ctr">
                        <a:lnSpc>
                          <a:spcPct val="100000"/>
                        </a:lnSpc>
                      </a:pPr>
                      <a:r>
                        <a:rPr b="0" lang="en-US" sz="1500" spc="-1" strike="noStrike">
                          <a:latin typeface="Arial"/>
                        </a:rPr>
                        <a:t>10:00-11:00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rowSpan="2">
                  <a:txBody>
                    <a:bodyPr lIns="90000" rIns="90000">
                      <a:noAutofit/>
                    </a:bodyPr>
                    <a:p>
                      <a:pPr algn="ctr">
                        <a:lnSpc>
                          <a:spcPct val="100000"/>
                        </a:lnSpc>
                      </a:pPr>
                      <a:r>
                        <a:rPr b="0" lang="en-US" sz="1500" spc="-1" strike="noStrike">
                          <a:latin typeface="Arial"/>
                        </a:rPr>
                        <a:t>Variables and data types: numbers, math operators, strings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Functions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2560">
                <a:tc>
                  <a:txBody>
                    <a:bodyPr lIns="90000" rIns="90000">
                      <a:noAutofit/>
                    </a:bodyPr>
                    <a:p>
                      <a:pPr algn="ctr">
                        <a:lnSpc>
                          <a:spcPct val="100000"/>
                        </a:lnSpc>
                      </a:pPr>
                      <a:r>
                        <a:rPr b="0" lang="en-US" sz="1500" spc="-1" strike="noStrike">
                          <a:latin typeface="Arial"/>
                        </a:rPr>
                        <a:t>11:00-12:00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cPr marL="90000" marR="90000">
                    <a:solidFill>
                      <a:srgbClr val="729fcf"/>
                    </a:solidFill>
                  </a:tcPr>
                </a:tc>
                <a:tc>
                  <a:txBody>
                    <a:bodyPr lIns="90000" rIns="90000">
                      <a:noAutofit/>
                    </a:bodyPr>
                    <a:p>
                      <a:pPr algn="ctr">
                        <a:lnSpc>
                          <a:spcPct val="100000"/>
                        </a:lnSpc>
                      </a:pPr>
                      <a:r>
                        <a:rPr b="0" lang="en-US" sz="1500" spc="-1" strike="noStrike">
                          <a:latin typeface="Arial"/>
                        </a:rPr>
                        <a:t>Pandas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2560">
                <a:tc>
                  <a:txBody>
                    <a:bodyPr lIns="90000" rIns="90000">
                      <a:noAutofit/>
                    </a:bodyPr>
                    <a:p>
                      <a:pPr algn="ctr">
                        <a:lnSpc>
                          <a:spcPct val="100000"/>
                        </a:lnSpc>
                      </a:pPr>
                      <a:r>
                        <a:rPr b="0" lang="en-US" sz="1500" spc="-1" strike="noStrike">
                          <a:latin typeface="Arial"/>
                        </a:rPr>
                        <a:t>12:00-13:00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500" spc="-1" strike="noStrike">
                          <a:latin typeface="Arial"/>
                        </a:rPr>
                        <a:t>Lunch break</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r>
              <a:tr h="559440">
                <a:tc>
                  <a:txBody>
                    <a:bodyPr lIns="90000" rIns="90000">
                      <a:noAutofit/>
                    </a:bodyPr>
                    <a:p>
                      <a:pPr algn="ctr">
                        <a:lnSpc>
                          <a:spcPct val="100000"/>
                        </a:lnSpc>
                      </a:pPr>
                      <a:endParaRPr b="0" lang="en-US" sz="1800" spc="-1" strike="noStrike">
                        <a:latin typeface="Arial"/>
                      </a:endParaRPr>
                    </a:p>
                    <a:p>
                      <a:pPr algn="ctr">
                        <a:lnSpc>
                          <a:spcPct val="100000"/>
                        </a:lnSpc>
                      </a:pPr>
                      <a:r>
                        <a:rPr b="0" lang="en-US" sz="1500" spc="-1" strike="noStrike">
                          <a:latin typeface="Arial"/>
                        </a:rPr>
                        <a:t>13:00-14:00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500" spc="-1" strike="noStrike">
                          <a:latin typeface="Arial"/>
                        </a:rPr>
                        <a:t>Iterables I: lists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500" spc="-1" strike="noStrike">
                          <a:latin typeface="Arial"/>
                        </a:rPr>
                        <a:t>Pandas/Visualization</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2560">
                <a:tc>
                  <a:txBody>
                    <a:bodyPr lIns="90000" rIns="90000">
                      <a:noAutofit/>
                    </a:bodyPr>
                    <a:p>
                      <a:pPr algn="ctr">
                        <a:lnSpc>
                          <a:spcPct val="100000"/>
                        </a:lnSpc>
                      </a:pPr>
                      <a:r>
                        <a:rPr b="0" lang="en-US" sz="1500" spc="-1" strike="noStrike">
                          <a:latin typeface="Arial"/>
                        </a:rPr>
                        <a:t>14:00-14:45</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Iterables II: sets, dicts, tuples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Visualization</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2560">
                <a:tc>
                  <a:txBody>
                    <a:bodyPr lIns="90000" rIns="90000">
                      <a:noAutofit/>
                    </a:bodyPr>
                    <a:p>
                      <a:pPr algn="ctr">
                        <a:lnSpc>
                          <a:spcPct val="100000"/>
                        </a:lnSpc>
                      </a:pPr>
                      <a:r>
                        <a:rPr b="0" lang="en-US" sz="1500" spc="-1" strike="noStrike">
                          <a:latin typeface="Arial"/>
                        </a:rPr>
                        <a:t>14:45-15:15</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500" spc="-1" strike="noStrike">
                          <a:latin typeface="Arial"/>
                        </a:rPr>
                        <a:t>Coffee break</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r>
              <a:tr h="559440">
                <a:tc>
                  <a:txBody>
                    <a:bodyPr lIns="90000" rIns="90000">
                      <a:noAutofit/>
                    </a:bodyPr>
                    <a:p>
                      <a:pPr algn="ctr">
                        <a:lnSpc>
                          <a:spcPct val="100000"/>
                        </a:lnSpc>
                      </a:pPr>
                      <a:endParaRPr b="0" lang="en-US" sz="1800" spc="-1" strike="noStrike">
                        <a:latin typeface="Arial"/>
                      </a:endParaRPr>
                    </a:p>
                    <a:p>
                      <a:pPr algn="ctr">
                        <a:lnSpc>
                          <a:spcPct val="100000"/>
                        </a:lnSpc>
                      </a:pPr>
                      <a:r>
                        <a:rPr b="0" lang="en-US" sz="1500" spc="-1" strike="noStrike">
                          <a:latin typeface="Arial"/>
                        </a:rPr>
                        <a:t>15:15-16:00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Logical operators and conditions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rowSpan="2">
                  <a:txBody>
                    <a:bodyPr lIns="90000" rIns="90000">
                      <a:noAutofit/>
                    </a:bodyPr>
                    <a:p>
                      <a:pPr algn="ctr">
                        <a:lnSpc>
                          <a:spcPct val="100000"/>
                        </a:lnSpc>
                      </a:pPr>
                      <a:r>
                        <a:rPr b="0" lang="en-US" sz="1500" spc="-1" strike="noStrike">
                          <a:latin typeface="Arial"/>
                        </a:rPr>
                        <a:t>Exercise and wrap-up</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2560">
                <a:tc>
                  <a:txBody>
                    <a:bodyPr lIns="90000" rIns="90000">
                      <a:noAutofit/>
                    </a:bodyPr>
                    <a:p>
                      <a:pPr algn="ctr">
                        <a:lnSpc>
                          <a:spcPct val="100000"/>
                        </a:lnSpc>
                      </a:pPr>
                      <a:r>
                        <a:rPr b="0" lang="en-US" sz="1500" spc="-1" strike="noStrike">
                          <a:latin typeface="Arial"/>
                        </a:rPr>
                        <a:t>16:00-17:00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500" spc="-1" strike="noStrike">
                          <a:latin typeface="Arial"/>
                        </a:rPr>
                        <a:t>Loops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cPr marL="90000" marR="90000">
                    <a:solidFill>
                      <a:srgbClr val="729fcf"/>
                    </a:solidFill>
                  </a:tcPr>
                </a:tc>
              </a:tr>
              <a:tr h="319320">
                <a:tc>
                  <a:txBody>
                    <a:bodyPr lIns="90000" rIns="90000">
                      <a:noAutofit/>
                    </a:bodyPr>
                    <a:p>
                      <a:pPr algn="ctr">
                        <a:lnSpc>
                          <a:spcPct val="100000"/>
                        </a:lnSpc>
                      </a:pPr>
                      <a:r>
                        <a:rPr b="0" lang="en-US" sz="1500" spc="-1" strike="noStrike">
                          <a:latin typeface="Arial"/>
                        </a:rPr>
                        <a:t>17:00-17:30</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General questions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500" spc="-1" strike="noStrike">
                          <a:latin typeface="Arial"/>
                        </a:rPr>
                        <a:t>General questions</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flipV="1">
            <a:off x="360" y="-3960"/>
            <a:ext cx="6372360" cy="6854400"/>
          </a:xfrm>
          <a:custGeom>
            <a:avLst/>
            <a:gdLst/>
            <a:ahLst/>
            <a:rect l="l" t="t" r="r" b="b"/>
            <a:pathLst>
              <a:path w="21600" h="21600">
                <a:moveTo>
                  <a:pt x="0" y="21600"/>
                </a:moveTo>
                <a:lnTo>
                  <a:pt x="21600" y="21600"/>
                </a:lnTo>
                <a:lnTo>
                  <a:pt x="10843" y="0"/>
                </a:lnTo>
                <a:lnTo>
                  <a:pt x="0" y="0"/>
                </a:lnTo>
                <a:close/>
              </a:path>
            </a:pathLst>
          </a:custGeom>
          <a:solidFill>
            <a:srgbClr val="262626">
              <a:alpha val="70000"/>
            </a:srgbClr>
          </a:solidFill>
          <a:ln w="12600">
            <a:noFill/>
          </a:ln>
        </p:spPr>
        <p:style>
          <a:lnRef idx="0"/>
          <a:fillRef idx="0"/>
          <a:effectRef idx="0"/>
          <a:fontRef idx="minor"/>
        </p:style>
      </p:sp>
      <p:sp>
        <p:nvSpPr>
          <p:cNvPr id="342" name="CustomShape 2"/>
          <p:cNvSpPr/>
          <p:nvPr/>
        </p:nvSpPr>
        <p:spPr>
          <a:xfrm flipV="1">
            <a:off x="360" y="-3960"/>
            <a:ext cx="5967000" cy="6854400"/>
          </a:xfrm>
          <a:custGeom>
            <a:avLst/>
            <a:gdLst/>
            <a:ahLst/>
            <a:rect l="l" t="t" r="r" b="b"/>
            <a:pathLst>
              <a:path w="21600" h="21600">
                <a:moveTo>
                  <a:pt x="0" y="21600"/>
                </a:moveTo>
                <a:lnTo>
                  <a:pt x="21600" y="21600"/>
                </a:lnTo>
                <a:lnTo>
                  <a:pt x="10112" y="0"/>
                </a:lnTo>
                <a:lnTo>
                  <a:pt x="0" y="0"/>
                </a:lnTo>
                <a:close/>
              </a:path>
            </a:pathLst>
          </a:custGeom>
          <a:solidFill>
            <a:srgbClr val="262626"/>
          </a:solidFill>
          <a:ln w="12600">
            <a:noFill/>
          </a:ln>
        </p:spPr>
        <p:style>
          <a:lnRef idx="0"/>
          <a:fillRef idx="0"/>
          <a:effectRef idx="0"/>
          <a:fontRef idx="minor"/>
        </p:style>
      </p:sp>
      <p:sp>
        <p:nvSpPr>
          <p:cNvPr id="343" name="CustomShape 3"/>
          <p:cNvSpPr/>
          <p:nvPr/>
        </p:nvSpPr>
        <p:spPr>
          <a:xfrm>
            <a:off x="837720" y="442800"/>
            <a:ext cx="3272040" cy="329040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tabLst>
                <a:tab algn="l" pos="0"/>
              </a:tabLst>
            </a:pPr>
            <a:r>
              <a:rPr b="0" lang="en-US" sz="4400" spc="-1" strike="noStrike">
                <a:solidFill>
                  <a:srgbClr val="ffffff"/>
                </a:solidFill>
                <a:latin typeface="Calibri Light"/>
                <a:ea typeface="Calibri Light"/>
              </a:rPr>
              <a:t>What will you learn in this course?</a:t>
            </a:r>
            <a:endParaRPr b="0" lang="en-US" sz="4400" spc="-1" strike="noStrike">
              <a:latin typeface="Arial"/>
            </a:endParaRPr>
          </a:p>
        </p:txBody>
      </p:sp>
      <p:grpSp>
        <p:nvGrpSpPr>
          <p:cNvPr id="344" name="Group 4"/>
          <p:cNvGrpSpPr/>
          <p:nvPr/>
        </p:nvGrpSpPr>
        <p:grpSpPr>
          <a:xfrm>
            <a:off x="6141600" y="1137960"/>
            <a:ext cx="5336640" cy="4661640"/>
            <a:chOff x="6141600" y="1137960"/>
            <a:chExt cx="5336640" cy="4661640"/>
          </a:xfrm>
        </p:grpSpPr>
        <p:sp>
          <p:nvSpPr>
            <p:cNvPr id="345" name="Line 5"/>
            <p:cNvSpPr/>
            <p:nvPr/>
          </p:nvSpPr>
          <p:spPr>
            <a:xfrm>
              <a:off x="6141600" y="1137960"/>
              <a:ext cx="5336640" cy="0"/>
            </a:xfrm>
            <a:prstGeom prst="line">
              <a:avLst/>
            </a:prstGeom>
            <a:ln w="12600">
              <a:solidFill>
                <a:schemeClr val="accent2"/>
              </a:solidFill>
              <a:miter/>
            </a:ln>
          </p:spPr>
          <p:style>
            <a:lnRef idx="0"/>
            <a:fillRef idx="0"/>
            <a:effectRef idx="0"/>
            <a:fontRef idx="minor"/>
          </p:style>
        </p:sp>
        <p:sp>
          <p:nvSpPr>
            <p:cNvPr id="346" name="CustomShape 6"/>
            <p:cNvSpPr/>
            <p:nvPr/>
          </p:nvSpPr>
          <p:spPr>
            <a:xfrm>
              <a:off x="6141960" y="1138320"/>
              <a:ext cx="5332680" cy="596520"/>
            </a:xfrm>
            <a:prstGeom prst="rect">
              <a:avLst/>
            </a:prstGeom>
            <a:noFill/>
            <a:ln w="12600">
              <a:noFill/>
            </a:ln>
          </p:spPr>
          <p:style>
            <a:lnRef idx="0"/>
            <a:fillRef idx="0"/>
            <a:effectRef idx="0"/>
            <a:fontRef idx="minor"/>
          </p:style>
          <p:txBody>
            <a:bodyPr lIns="106560" rIns="106560" tIns="106560" bIns="106560">
              <a:spAutoFit/>
            </a:bodyPr>
            <a:p>
              <a:pPr>
                <a:lnSpc>
                  <a:spcPct val="90000"/>
                </a:lnSpc>
                <a:spcBef>
                  <a:spcPts val="1100"/>
                </a:spcBef>
                <a:tabLst>
                  <a:tab algn="l" pos="0"/>
                </a:tabLst>
              </a:pPr>
              <a:r>
                <a:rPr b="0" lang="en-US" sz="2800" spc="-1" strike="noStrike">
                  <a:solidFill>
                    <a:srgbClr val="000000"/>
                  </a:solidFill>
                  <a:latin typeface="Calibri"/>
                  <a:ea typeface="Calibri"/>
                </a:rPr>
                <a:t>The basics of Python</a:t>
              </a:r>
              <a:endParaRPr b="0" lang="en-US" sz="2800" spc="-1" strike="noStrike">
                <a:latin typeface="Arial"/>
              </a:endParaRPr>
            </a:p>
          </p:txBody>
        </p:sp>
        <p:sp>
          <p:nvSpPr>
            <p:cNvPr id="347" name="Line 7"/>
            <p:cNvSpPr/>
            <p:nvPr/>
          </p:nvSpPr>
          <p:spPr>
            <a:xfrm>
              <a:off x="6141600" y="2154240"/>
              <a:ext cx="5336640" cy="0"/>
            </a:xfrm>
            <a:prstGeom prst="line">
              <a:avLst/>
            </a:prstGeom>
            <a:ln w="12600">
              <a:solidFill>
                <a:srgbClr val="d87a51"/>
              </a:solidFill>
              <a:miter/>
            </a:ln>
          </p:spPr>
          <p:style>
            <a:lnRef idx="0"/>
            <a:fillRef idx="0"/>
            <a:effectRef idx="0"/>
            <a:fontRef idx="minor"/>
          </p:style>
        </p:sp>
        <p:sp>
          <p:nvSpPr>
            <p:cNvPr id="348" name="CustomShape 8"/>
            <p:cNvSpPr/>
            <p:nvPr/>
          </p:nvSpPr>
          <p:spPr>
            <a:xfrm>
              <a:off x="6141960" y="2154600"/>
              <a:ext cx="5332680" cy="596520"/>
            </a:xfrm>
            <a:prstGeom prst="rect">
              <a:avLst/>
            </a:prstGeom>
            <a:noFill/>
            <a:ln w="12600">
              <a:noFill/>
            </a:ln>
          </p:spPr>
          <p:style>
            <a:lnRef idx="0"/>
            <a:fillRef idx="0"/>
            <a:effectRef idx="0"/>
            <a:fontRef idx="minor"/>
          </p:style>
          <p:txBody>
            <a:bodyPr lIns="106560" rIns="106560" tIns="106560" bIns="106560">
              <a:spAutoFit/>
            </a:bodyPr>
            <a:p>
              <a:pPr>
                <a:lnSpc>
                  <a:spcPct val="90000"/>
                </a:lnSpc>
                <a:spcBef>
                  <a:spcPts val="1100"/>
                </a:spcBef>
                <a:tabLst>
                  <a:tab algn="l" pos="0"/>
                </a:tabLst>
              </a:pPr>
              <a:r>
                <a:rPr b="0" lang="en-US" sz="2800" spc="-1" strike="noStrike">
                  <a:solidFill>
                    <a:srgbClr val="000000"/>
                  </a:solidFill>
                  <a:latin typeface="Calibri"/>
                  <a:ea typeface="Calibri"/>
                </a:rPr>
                <a:t>Jupyter notebooks/Colab</a:t>
              </a:r>
              <a:endParaRPr b="0" lang="en-US" sz="2800" spc="-1" strike="noStrike">
                <a:latin typeface="Arial"/>
              </a:endParaRPr>
            </a:p>
          </p:txBody>
        </p:sp>
        <p:sp>
          <p:nvSpPr>
            <p:cNvPr id="349" name="Line 9"/>
            <p:cNvSpPr/>
            <p:nvPr/>
          </p:nvSpPr>
          <p:spPr>
            <a:xfrm>
              <a:off x="6141600" y="3170520"/>
              <a:ext cx="5336640" cy="0"/>
            </a:xfrm>
            <a:prstGeom prst="line">
              <a:avLst/>
            </a:prstGeom>
            <a:ln w="12600">
              <a:solidFill>
                <a:srgbClr val="c48170"/>
              </a:solidFill>
              <a:miter/>
            </a:ln>
          </p:spPr>
          <p:style>
            <a:lnRef idx="0"/>
            <a:fillRef idx="0"/>
            <a:effectRef idx="0"/>
            <a:fontRef idx="minor"/>
          </p:style>
        </p:sp>
        <p:sp>
          <p:nvSpPr>
            <p:cNvPr id="350" name="CustomShape 10"/>
            <p:cNvSpPr/>
            <p:nvPr/>
          </p:nvSpPr>
          <p:spPr>
            <a:xfrm>
              <a:off x="6141960" y="3170520"/>
              <a:ext cx="5332680" cy="596520"/>
            </a:xfrm>
            <a:prstGeom prst="rect">
              <a:avLst/>
            </a:prstGeom>
            <a:noFill/>
            <a:ln w="12600">
              <a:noFill/>
            </a:ln>
          </p:spPr>
          <p:style>
            <a:lnRef idx="0"/>
            <a:fillRef idx="0"/>
            <a:effectRef idx="0"/>
            <a:fontRef idx="minor"/>
          </p:style>
          <p:txBody>
            <a:bodyPr lIns="106560" rIns="106560" tIns="106560" bIns="106560">
              <a:spAutoFit/>
            </a:bodyPr>
            <a:p>
              <a:pPr>
                <a:lnSpc>
                  <a:spcPct val="90000"/>
                </a:lnSpc>
                <a:spcBef>
                  <a:spcPts val="1100"/>
                </a:spcBef>
                <a:tabLst>
                  <a:tab algn="l" pos="0"/>
                </a:tabLst>
              </a:pPr>
              <a:r>
                <a:rPr b="0" lang="en-US" sz="2800" spc="-1" strike="noStrike">
                  <a:solidFill>
                    <a:srgbClr val="000000"/>
                  </a:solidFill>
                  <a:latin typeface="Calibri"/>
                  <a:ea typeface="Calibri"/>
                </a:rPr>
                <a:t>Pandas</a:t>
              </a:r>
              <a:endParaRPr b="0" lang="en-US" sz="2800" spc="-1" strike="noStrike">
                <a:latin typeface="Arial"/>
              </a:endParaRPr>
            </a:p>
          </p:txBody>
        </p:sp>
        <p:sp>
          <p:nvSpPr>
            <p:cNvPr id="351" name="Line 11"/>
            <p:cNvSpPr/>
            <p:nvPr/>
          </p:nvSpPr>
          <p:spPr>
            <a:xfrm>
              <a:off x="6141600" y="4186800"/>
              <a:ext cx="5336640" cy="0"/>
            </a:xfrm>
            <a:prstGeom prst="line">
              <a:avLst/>
            </a:prstGeom>
            <a:ln w="12600">
              <a:solidFill>
                <a:srgbClr val="b4908b"/>
              </a:solidFill>
              <a:miter/>
            </a:ln>
          </p:spPr>
          <p:style>
            <a:lnRef idx="0"/>
            <a:fillRef idx="0"/>
            <a:effectRef idx="0"/>
            <a:fontRef idx="minor"/>
          </p:style>
        </p:sp>
        <p:sp>
          <p:nvSpPr>
            <p:cNvPr id="352" name="CustomShape 12"/>
            <p:cNvSpPr/>
            <p:nvPr/>
          </p:nvSpPr>
          <p:spPr>
            <a:xfrm>
              <a:off x="6141960" y="4186800"/>
              <a:ext cx="5332680" cy="596520"/>
            </a:xfrm>
            <a:prstGeom prst="rect">
              <a:avLst/>
            </a:prstGeom>
            <a:noFill/>
            <a:ln w="12600">
              <a:noFill/>
            </a:ln>
          </p:spPr>
          <p:style>
            <a:lnRef idx="0"/>
            <a:fillRef idx="0"/>
            <a:effectRef idx="0"/>
            <a:fontRef idx="minor"/>
          </p:style>
          <p:txBody>
            <a:bodyPr lIns="106560" rIns="106560" tIns="106560" bIns="106560">
              <a:spAutoFit/>
            </a:bodyPr>
            <a:p>
              <a:pPr>
                <a:lnSpc>
                  <a:spcPct val="90000"/>
                </a:lnSpc>
                <a:spcBef>
                  <a:spcPts val="1100"/>
                </a:spcBef>
                <a:tabLst>
                  <a:tab algn="l" pos="0"/>
                </a:tabLst>
              </a:pPr>
              <a:r>
                <a:rPr b="0" lang="en-US" sz="2800" spc="-1" strike="noStrike">
                  <a:solidFill>
                    <a:srgbClr val="000000"/>
                  </a:solidFill>
                  <a:latin typeface="Calibri"/>
                  <a:ea typeface="Calibri"/>
                </a:rPr>
                <a:t>Visualization</a:t>
              </a:r>
              <a:endParaRPr b="0" lang="en-US" sz="2800" spc="-1" strike="noStrike">
                <a:latin typeface="Arial"/>
              </a:endParaRPr>
            </a:p>
          </p:txBody>
        </p:sp>
        <p:sp>
          <p:nvSpPr>
            <p:cNvPr id="353" name="Line 13"/>
            <p:cNvSpPr/>
            <p:nvPr/>
          </p:nvSpPr>
          <p:spPr>
            <a:xfrm>
              <a:off x="6141600" y="5202720"/>
              <a:ext cx="5336640" cy="0"/>
            </a:xfrm>
            <a:prstGeom prst="line">
              <a:avLst/>
            </a:prstGeom>
            <a:ln w="12600">
              <a:solidFill>
                <a:schemeClr val="accent3"/>
              </a:solidFill>
              <a:miter/>
            </a:ln>
          </p:spPr>
          <p:style>
            <a:lnRef idx="0"/>
            <a:fillRef idx="0"/>
            <a:effectRef idx="0"/>
            <a:fontRef idx="minor"/>
          </p:style>
        </p:sp>
        <p:sp>
          <p:nvSpPr>
            <p:cNvPr id="354" name="CustomShape 14"/>
            <p:cNvSpPr/>
            <p:nvPr/>
          </p:nvSpPr>
          <p:spPr>
            <a:xfrm>
              <a:off x="6141960" y="5203080"/>
              <a:ext cx="5332680" cy="596520"/>
            </a:xfrm>
            <a:prstGeom prst="rect">
              <a:avLst/>
            </a:prstGeom>
            <a:noFill/>
            <a:ln w="12600">
              <a:noFill/>
            </a:ln>
          </p:spPr>
          <p:style>
            <a:lnRef idx="0"/>
            <a:fillRef idx="0"/>
            <a:effectRef idx="0"/>
            <a:fontRef idx="minor"/>
          </p:style>
          <p:txBody>
            <a:bodyPr lIns="106560" rIns="106560" tIns="106560" bIns="106560">
              <a:spAutoFit/>
            </a:bodyPr>
            <a:p>
              <a:pPr>
                <a:lnSpc>
                  <a:spcPct val="90000"/>
                </a:lnSpc>
                <a:spcBef>
                  <a:spcPts val="1100"/>
                </a:spcBef>
                <a:tabLst>
                  <a:tab algn="l" pos="0"/>
                </a:tabLst>
              </a:pPr>
              <a:r>
                <a:rPr b="0" lang="en-US" sz="2800" spc="-1" strike="noStrike">
                  <a:solidFill>
                    <a:srgbClr val="000000"/>
                  </a:solidFill>
                  <a:latin typeface="Calibri"/>
                  <a:ea typeface="Calibri"/>
                </a:rPr>
                <a:t>Good practice</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5" name="CustomShape 1"/>
          <p:cNvSpPr/>
          <p:nvPr/>
        </p:nvSpPr>
        <p:spPr>
          <a:xfrm>
            <a:off x="2011680" y="2560320"/>
            <a:ext cx="7860960" cy="1734480"/>
          </a:xfrm>
          <a:prstGeom prst="rect">
            <a:avLst/>
          </a:prstGeom>
          <a:solidFill>
            <a:srgbClr val="000000">
              <a:alpha val="53000"/>
            </a:srgbClr>
          </a:solidFill>
          <a:ln>
            <a:solidFill>
              <a:srgbClr val="3465a4"/>
            </a:solidFill>
          </a:ln>
        </p:spPr>
        <p:style>
          <a:lnRef idx="0"/>
          <a:fillRef idx="0"/>
          <a:effectRef idx="0"/>
          <a:fontRef idx="minor"/>
        </p:style>
      </p:sp>
      <p:sp>
        <p:nvSpPr>
          <p:cNvPr id="356" name="CustomShape 2"/>
          <p:cNvSpPr/>
          <p:nvPr/>
        </p:nvSpPr>
        <p:spPr>
          <a:xfrm>
            <a:off x="2286000" y="2743200"/>
            <a:ext cx="7312320" cy="1277280"/>
          </a:xfrm>
          <a:prstGeom prst="rect">
            <a:avLst/>
          </a:prstGeom>
          <a:solidFill>
            <a:srgbClr val="000000"/>
          </a:solidFill>
          <a:ln>
            <a:solidFill>
              <a:srgbClr val="000000"/>
            </a:solidFill>
          </a:ln>
        </p:spPr>
        <p:style>
          <a:lnRef idx="0"/>
          <a:fillRef idx="0"/>
          <a:effectRef idx="0"/>
          <a:fontRef idx="minor"/>
        </p:style>
      </p:sp>
      <p:sp>
        <p:nvSpPr>
          <p:cNvPr id="357" name="CustomShape 3"/>
          <p:cNvSpPr/>
          <p:nvPr/>
        </p:nvSpPr>
        <p:spPr>
          <a:xfrm>
            <a:off x="837720" y="365040"/>
            <a:ext cx="10508760" cy="1321560"/>
          </a:xfrm>
          <a:prstGeom prst="rect">
            <a:avLst/>
          </a:prstGeom>
          <a:noFill/>
          <a:ln>
            <a:noFill/>
          </a:ln>
        </p:spPr>
        <p:style>
          <a:lnRef idx="0"/>
          <a:fillRef idx="0"/>
          <a:effectRef idx="0"/>
          <a:fontRef idx="minor"/>
        </p:style>
      </p:sp>
      <p:sp>
        <p:nvSpPr>
          <p:cNvPr id="358" name="CustomShape 4"/>
          <p:cNvSpPr/>
          <p:nvPr/>
        </p:nvSpPr>
        <p:spPr>
          <a:xfrm>
            <a:off x="3290760" y="2834640"/>
            <a:ext cx="5938920" cy="343080"/>
          </a:xfrm>
          <a:prstGeom prst="rect">
            <a:avLst/>
          </a:prstGeom>
          <a:noFill/>
          <a:ln>
            <a:noFill/>
          </a:ln>
        </p:spPr>
        <p:style>
          <a:lnRef idx="0"/>
          <a:fillRef idx="0"/>
          <a:effectRef idx="0"/>
          <a:fontRef idx="minor"/>
        </p:style>
      </p:sp>
      <p:sp>
        <p:nvSpPr>
          <p:cNvPr id="359" name="CustomShape 5"/>
          <p:cNvSpPr/>
          <p:nvPr/>
        </p:nvSpPr>
        <p:spPr>
          <a:xfrm>
            <a:off x="837720" y="1825560"/>
            <a:ext cx="10508760" cy="4347360"/>
          </a:xfrm>
          <a:prstGeom prst="rect">
            <a:avLst/>
          </a:prstGeom>
          <a:noFill/>
          <a:ln>
            <a:noFill/>
          </a:ln>
        </p:spPr>
        <p:style>
          <a:lnRef idx="0"/>
          <a:fillRef idx="0"/>
          <a:effectRef idx="0"/>
          <a:fontRef idx="minor"/>
        </p:style>
      </p:sp>
      <p:sp>
        <p:nvSpPr>
          <p:cNvPr id="360" name="CustomShape 6"/>
          <p:cNvSpPr/>
          <p:nvPr/>
        </p:nvSpPr>
        <p:spPr>
          <a:xfrm>
            <a:off x="2224080" y="2416680"/>
            <a:ext cx="7697880" cy="1221120"/>
          </a:xfrm>
          <a:prstGeom prst="rect">
            <a:avLst/>
          </a:prstGeom>
          <a:noFill/>
          <a:ln>
            <a:noFill/>
          </a:ln>
        </p:spPr>
        <p:style>
          <a:lnRef idx="0"/>
          <a:fillRef idx="0"/>
          <a:effectRef idx="0"/>
          <a:fontRef idx="minor"/>
        </p:style>
      </p:sp>
      <p:sp>
        <p:nvSpPr>
          <p:cNvPr id="361" name="CustomShape 7"/>
          <p:cNvSpPr/>
          <p:nvPr/>
        </p:nvSpPr>
        <p:spPr>
          <a:xfrm>
            <a:off x="2194560" y="2890440"/>
            <a:ext cx="7586640" cy="1221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000" spc="-1" strike="noStrike">
                <a:solidFill>
                  <a:srgbClr val="ffffff"/>
                </a:solidFill>
                <a:latin typeface="Arial"/>
                <a:ea typeface="DejaVu Sans"/>
              </a:rPr>
              <a:t>Motivation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530</TotalTime>
  <Application>LibreOffice/6.4.7.2$Linux_X86_64 LibreOffice_project/40$Build-2</Application>
  <Words>1690</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lastPrinted>2021-11-02T10:10:58Z</cp:lastPrinted>
  <dcterms:modified xsi:type="dcterms:W3CDTF">2022-04-06T16:51:31Z</dcterms:modified>
  <cp:revision>52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